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slide+xml" PartName="/ppt/slides/slide41.xml"/>
  <Override ContentType="application/vnd.openxmlformats-officedocument.presentationml.slide+xml" PartName="/ppt/slides/slide42.xml"/>
  <Override ContentType="application/vnd.openxmlformats-officedocument.presentationml.slide+xml" PartName="/ppt/slides/slide43.xml"/>
  <Override ContentType="application/vnd.openxmlformats-officedocument.presentationml.slide+xml" PartName="/ppt/slides/slide44.xml"/>
  <Override ContentType="application/vnd.openxmlformats-officedocument.presentationml.slide+xml" PartName="/ppt/slides/slide45.xml"/>
  <Override ContentType="application/vnd.openxmlformats-officedocument.presentationml.slide+xml" PartName="/ppt/slides/slide46.xml"/>
  <Override ContentType="application/vnd.openxmlformats-officedocument.presentationml.slide+xml" PartName="/ppt/slides/slide47.xml"/>
  <Override ContentType="application/vnd.openxmlformats-officedocument.presentationml.slide+xml" PartName="/ppt/slides/slide4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Lst>
  <p:sldSz cx="9753600" cy="7315200"/>
  <p:notesSz cx="6858000" cy="9144000"/>
  <p:embeddedFontLst>
    <p:embeddedFont>
      <p:font typeface="Times New Roman Bold" charset="1" panose="02020803070505020304"/>
      <p:regular r:id="rId54"/>
    </p:embeddedFont>
    <p:embeddedFont>
      <p:font typeface="Times New Roman" charset="1" panose="02020603050405020304"/>
      <p:regular r:id="rId55"/>
    </p:embeddedFont>
    <p:embeddedFont>
      <p:font typeface="Calibri (MS)" charset="1" panose="020F0502020204030204"/>
      <p:regular r:id="rId56"/>
    </p:embeddedFont>
    <p:embeddedFont>
      <p:font typeface="Times New Roman MT" charset="1" panose="02030502070405020303"/>
      <p:regular r:id="rId57"/>
    </p:embeddedFont>
    <p:embeddedFont>
      <p:font typeface="Times New Roman MT Bold" charset="1" panose="02030802070405020303"/>
      <p:regular r:id="rId58"/>
    </p:embeddedFont>
    <p:embeddedFont>
      <p:font typeface="Big Shoulders Display Bold" charset="1" panose="00000000000000000000"/>
      <p:regular r:id="rId59"/>
    </p:embeddedFont>
    <p:embeddedFont>
      <p:font typeface="Garet" charset="1" panose="00000000000000000000"/>
      <p:regular r:id="rId60"/>
    </p:embeddedFont>
    <p:embeddedFont>
      <p:font typeface="Garet Italics" charset="1" panose="00000000000000000000"/>
      <p:regular r:id="rId61"/>
    </p:embeddedFont>
    <p:embeddedFont>
      <p:font typeface="Canva Sans Bold" charset="1" panose="020B0803030501040103"/>
      <p:regular r:id="rId62"/>
    </p:embeddedFont>
    <p:embeddedFont>
      <p:font typeface="Canva Sans" charset="1" panose="020B0503030501040103"/>
      <p:regular r:id="rId63"/>
    </p:embeddedFont>
    <p:embeddedFont>
      <p:font typeface="League Spartan" charset="1" panose="00000800000000000000"/>
      <p:regular r:id="rId64"/>
    </p:embeddedFont>
    <p:embeddedFont>
      <p:font typeface="ABeeZee" charset="1" panose="02000000000000000000"/>
      <p:regular r:id="rId6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slides/slide34.xml" Type="http://schemas.openxmlformats.org/officeDocument/2006/relationships/slide"/><Relationship Id="rId4" Target="theme/theme1.xml" Type="http://schemas.openxmlformats.org/officeDocument/2006/relationships/theme"/><Relationship Id="rId40" Target="slides/slide35.xml" Type="http://schemas.openxmlformats.org/officeDocument/2006/relationships/slide"/><Relationship Id="rId41" Target="slides/slide36.xml" Type="http://schemas.openxmlformats.org/officeDocument/2006/relationships/slide"/><Relationship Id="rId42" Target="slides/slide37.xml" Type="http://schemas.openxmlformats.org/officeDocument/2006/relationships/slide"/><Relationship Id="rId43" Target="slides/slide38.xml" Type="http://schemas.openxmlformats.org/officeDocument/2006/relationships/slide"/><Relationship Id="rId44" Target="slides/slide39.xml" Type="http://schemas.openxmlformats.org/officeDocument/2006/relationships/slide"/><Relationship Id="rId45" Target="slides/slide40.xml" Type="http://schemas.openxmlformats.org/officeDocument/2006/relationships/slide"/><Relationship Id="rId46" Target="slides/slide41.xml" Type="http://schemas.openxmlformats.org/officeDocument/2006/relationships/slide"/><Relationship Id="rId47" Target="slides/slide42.xml" Type="http://schemas.openxmlformats.org/officeDocument/2006/relationships/slide"/><Relationship Id="rId48" Target="slides/slide43.xml" Type="http://schemas.openxmlformats.org/officeDocument/2006/relationships/slide"/><Relationship Id="rId49" Target="slides/slide44.xml" Type="http://schemas.openxmlformats.org/officeDocument/2006/relationships/slide"/><Relationship Id="rId5" Target="tableStyles.xml" Type="http://schemas.openxmlformats.org/officeDocument/2006/relationships/tableStyles"/><Relationship Id="rId50" Target="slides/slide45.xml" Type="http://schemas.openxmlformats.org/officeDocument/2006/relationships/slide"/><Relationship Id="rId51" Target="slides/slide46.xml" Type="http://schemas.openxmlformats.org/officeDocument/2006/relationships/slide"/><Relationship Id="rId52" Target="slides/slide47.xml" Type="http://schemas.openxmlformats.org/officeDocument/2006/relationships/slide"/><Relationship Id="rId53" Target="slides/slide48.xml" Type="http://schemas.openxmlformats.org/officeDocument/2006/relationships/slide"/><Relationship Id="rId54" Target="fonts/font54.fntdata" Type="http://schemas.openxmlformats.org/officeDocument/2006/relationships/font"/><Relationship Id="rId55" Target="fonts/font55.fntdata" Type="http://schemas.openxmlformats.org/officeDocument/2006/relationships/font"/><Relationship Id="rId56" Target="fonts/font56.fntdata" Type="http://schemas.openxmlformats.org/officeDocument/2006/relationships/font"/><Relationship Id="rId57" Target="fonts/font57.fntdata" Type="http://schemas.openxmlformats.org/officeDocument/2006/relationships/font"/><Relationship Id="rId58" Target="fonts/font58.fntdata" Type="http://schemas.openxmlformats.org/officeDocument/2006/relationships/font"/><Relationship Id="rId59" Target="fonts/font59.fntdata" Type="http://schemas.openxmlformats.org/officeDocument/2006/relationships/font"/><Relationship Id="rId6" Target="slides/slide1.xml" Type="http://schemas.openxmlformats.org/officeDocument/2006/relationships/slide"/><Relationship Id="rId60" Target="fonts/font60.fntdata" Type="http://schemas.openxmlformats.org/officeDocument/2006/relationships/font"/><Relationship Id="rId61" Target="fonts/font61.fntdata" Type="http://schemas.openxmlformats.org/officeDocument/2006/relationships/font"/><Relationship Id="rId62" Target="fonts/font62.fntdata" Type="http://schemas.openxmlformats.org/officeDocument/2006/relationships/font"/><Relationship Id="rId63" Target="fonts/font63.fntdata" Type="http://schemas.openxmlformats.org/officeDocument/2006/relationships/font"/><Relationship Id="rId64" Target="fonts/font64.fntdata" Type="http://schemas.openxmlformats.org/officeDocument/2006/relationships/font"/><Relationship Id="rId65" Target="fonts/font65.fntdata" Type="http://schemas.openxmlformats.org/officeDocument/2006/relationships/font"/><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43.jpeg" Type="http://schemas.openxmlformats.org/officeDocument/2006/relationships/image"/><Relationship Id="rId4" Target="../media/image44.jpe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45.jpe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46.jpe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47.jpe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48.jpe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49.jpe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50.jpe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51.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52.jpe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53.jpe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54.jpe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55.jpeg" Type="http://schemas.openxmlformats.org/officeDocument/2006/relationships/image"/><Relationship Id="rId4" Target="../media/image56.jpe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57.jpeg" Type="http://schemas.openxmlformats.org/officeDocument/2006/relationships/image"/><Relationship Id="rId4" Target="../media/image58.jpe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59.jpeg" Type="http://schemas.openxmlformats.org/officeDocument/2006/relationships/image"/><Relationship Id="rId4" Target="../media/image60.jpe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61.png" Type="http://schemas.openxmlformats.org/officeDocument/2006/relationships/image"/><Relationship Id="rId4" Target="../media/image62.jpe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63.jpeg" Type="http://schemas.openxmlformats.org/officeDocument/2006/relationships/image"/><Relationship Id="rId4" Target="../media/image64.jpe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65.pn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65.png" Type="http://schemas.openxmlformats.org/officeDocument/2006/relationships/image"/><Relationship Id="rId4" Target="../media/image66.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png" Type="http://schemas.openxmlformats.org/officeDocument/2006/relationships/image"/><Relationship Id="rId4" Target="../media/image5.jpeg" Type="http://schemas.openxmlformats.org/officeDocument/2006/relationships/image"/><Relationship Id="rId5" Target="../media/image2.pn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67.pn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68.pn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69.pn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70.pn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71.png" Type="http://schemas.openxmlformats.org/officeDocument/2006/relationships/image"/></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72.png" Type="http://schemas.openxmlformats.org/officeDocument/2006/relationships/image"/></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73.png" Type="http://schemas.openxmlformats.org/officeDocument/2006/relationships/image"/></Relationships>
</file>

<file path=ppt/slides/_rels/slide3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74.png" Type="http://schemas.openxmlformats.org/officeDocument/2006/relationships/image"/></Relationships>
</file>

<file path=ppt/slides/_rels/slide3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5.png" Type="http://schemas.openxmlformats.org/officeDocument/2006/relationships/image"/></Relationships>
</file>

<file path=ppt/slides/_rels/slide3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6.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6.png" Type="http://schemas.openxmlformats.org/officeDocument/2006/relationships/image"/><Relationship Id="rId4" Target="../media/image7.png" Type="http://schemas.openxmlformats.org/officeDocument/2006/relationships/image"/></Relationships>
</file>

<file path=ppt/slides/_rels/slide4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7.png" Type="http://schemas.openxmlformats.org/officeDocument/2006/relationships/image"/></Relationships>
</file>

<file path=ppt/slides/_rels/slide4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8.png" Type="http://schemas.openxmlformats.org/officeDocument/2006/relationships/image"/></Relationships>
</file>

<file path=ppt/slides/_rels/slide4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9.png" Type="http://schemas.openxmlformats.org/officeDocument/2006/relationships/image"/></Relationships>
</file>

<file path=ppt/slides/_rels/slide4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4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4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4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4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80.jpeg" Type="http://schemas.openxmlformats.org/officeDocument/2006/relationships/image"/><Relationship Id="rId4" Target="../media/image81.jpeg" Type="http://schemas.openxmlformats.org/officeDocument/2006/relationships/image"/><Relationship Id="rId5" Target="../media/image82.jpeg" Type="http://schemas.openxmlformats.org/officeDocument/2006/relationships/image"/></Relationships>
</file>

<file path=ppt/slides/_rels/slide4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83.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10.png" Type="http://schemas.openxmlformats.org/officeDocument/2006/relationships/image"/><Relationship Id="rId4" Target="../media/image11.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9.svg" Type="http://schemas.openxmlformats.org/officeDocument/2006/relationships/image"/><Relationship Id="rId11" Target="../media/image20.png" Type="http://schemas.openxmlformats.org/officeDocument/2006/relationships/image"/><Relationship Id="rId12" Target="../media/image21.svg" Type="http://schemas.openxmlformats.org/officeDocument/2006/relationships/image"/><Relationship Id="rId13" Target="../media/image22.png" Type="http://schemas.openxmlformats.org/officeDocument/2006/relationships/image"/><Relationship Id="rId14" Target="../media/image23.svg" Type="http://schemas.openxmlformats.org/officeDocument/2006/relationships/image"/><Relationship Id="rId15" Target="../media/image24.png" Type="http://schemas.openxmlformats.org/officeDocument/2006/relationships/image"/><Relationship Id="rId16" Target="../media/image25.svg" Type="http://schemas.openxmlformats.org/officeDocument/2006/relationships/image"/><Relationship Id="rId17" Target="../media/image26.png" Type="http://schemas.openxmlformats.org/officeDocument/2006/relationships/image"/><Relationship Id="rId18" Target="../media/image27.svg" Type="http://schemas.openxmlformats.org/officeDocument/2006/relationships/image"/><Relationship Id="rId19" Target="../media/image28.png" Type="http://schemas.openxmlformats.org/officeDocument/2006/relationships/image"/><Relationship Id="rId2" Target="../media/image2.png" Type="http://schemas.openxmlformats.org/officeDocument/2006/relationships/image"/><Relationship Id="rId20" Target="../media/image29.svg" Type="http://schemas.openxmlformats.org/officeDocument/2006/relationships/image"/><Relationship Id="rId21" Target="../media/image30.png" Type="http://schemas.openxmlformats.org/officeDocument/2006/relationships/image"/><Relationship Id="rId22" Target="../media/image31.svg" Type="http://schemas.openxmlformats.org/officeDocument/2006/relationships/image"/><Relationship Id="rId23" Target="../media/image32.png" Type="http://schemas.openxmlformats.org/officeDocument/2006/relationships/image"/><Relationship Id="rId24" Target="../media/image33.svg" Type="http://schemas.openxmlformats.org/officeDocument/2006/relationships/image"/><Relationship Id="rId25" Target="../media/image34.png" Type="http://schemas.openxmlformats.org/officeDocument/2006/relationships/image"/><Relationship Id="rId26" Target="../media/image35.svg" Type="http://schemas.openxmlformats.org/officeDocument/2006/relationships/image"/><Relationship Id="rId27" Target="../media/image36.png" Type="http://schemas.openxmlformats.org/officeDocument/2006/relationships/image"/><Relationship Id="rId28" Target="../media/image37.svg" Type="http://schemas.openxmlformats.org/officeDocument/2006/relationships/image"/><Relationship Id="rId29" Target="../media/image38.png" Type="http://schemas.openxmlformats.org/officeDocument/2006/relationships/image"/><Relationship Id="rId3" Target="../media/image12.png" Type="http://schemas.openxmlformats.org/officeDocument/2006/relationships/image"/><Relationship Id="rId30" Target="../media/image39.svg" Type="http://schemas.openxmlformats.org/officeDocument/2006/relationships/image"/><Relationship Id="rId31" Target="../media/image40.png" Type="http://schemas.openxmlformats.org/officeDocument/2006/relationships/image"/><Relationship Id="rId32" Target="../media/image41.svg" Type="http://schemas.openxmlformats.org/officeDocument/2006/relationships/image"/><Relationship Id="rId4" Target="../media/image13.svg" Type="http://schemas.openxmlformats.org/officeDocument/2006/relationships/image"/><Relationship Id="rId5" Target="../media/image14.png" Type="http://schemas.openxmlformats.org/officeDocument/2006/relationships/image"/><Relationship Id="rId6" Target="../media/image15.svg" Type="http://schemas.openxmlformats.org/officeDocument/2006/relationships/image"/><Relationship Id="rId7" Target="../media/image16.png" Type="http://schemas.openxmlformats.org/officeDocument/2006/relationships/image"/><Relationship Id="rId8" Target="../media/image17.svg" Type="http://schemas.openxmlformats.org/officeDocument/2006/relationships/image"/><Relationship Id="rId9" Target="../media/image18.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42.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493861" y="1397727"/>
            <a:ext cx="6493692" cy="400050"/>
          </a:xfrm>
          <a:prstGeom prst="rect">
            <a:avLst/>
          </a:prstGeom>
        </p:spPr>
        <p:txBody>
          <a:bodyPr anchor="t" rtlCol="false" tIns="0" lIns="0" bIns="0" rIns="0">
            <a:spAutoFit/>
          </a:bodyPr>
          <a:lstStyle/>
          <a:p>
            <a:pPr algn="ctr">
              <a:lnSpc>
                <a:spcPts val="3071"/>
              </a:lnSpc>
            </a:pPr>
            <a:r>
              <a:rPr lang="en-US" b="true" sz="2559" u="sng">
                <a:solidFill>
                  <a:srgbClr val="000000"/>
                </a:solidFill>
                <a:latin typeface="Times New Roman Bold"/>
                <a:ea typeface="Times New Roman Bold"/>
                <a:cs typeface="Times New Roman Bold"/>
                <a:sym typeface="Times New Roman Bold"/>
              </a:rPr>
              <a:t>DCDSL PROJECT AY 2025-26</a:t>
            </a:r>
          </a:p>
        </p:txBody>
      </p:sp>
      <p:sp>
        <p:nvSpPr>
          <p:cNvPr name="TextBox 3" id="3"/>
          <p:cNvSpPr txBox="true"/>
          <p:nvPr/>
        </p:nvSpPr>
        <p:spPr>
          <a:xfrm rot="0">
            <a:off x="1400628" y="2304353"/>
            <a:ext cx="6493692" cy="344869"/>
          </a:xfrm>
          <a:prstGeom prst="rect">
            <a:avLst/>
          </a:prstGeom>
        </p:spPr>
        <p:txBody>
          <a:bodyPr anchor="t" rtlCol="false" tIns="0" lIns="0" bIns="0" rIns="0">
            <a:spAutoFit/>
          </a:bodyPr>
          <a:lstStyle/>
          <a:p>
            <a:pPr algn="ctr">
              <a:lnSpc>
                <a:spcPts val="2560"/>
              </a:lnSpc>
            </a:pPr>
            <a:r>
              <a:rPr lang="en-US" sz="2133" b="true">
                <a:solidFill>
                  <a:srgbClr val="000000"/>
                </a:solidFill>
                <a:latin typeface="Times New Roman Bold"/>
                <a:ea typeface="Times New Roman Bold"/>
                <a:cs typeface="Times New Roman Bold"/>
                <a:sym typeface="Times New Roman Bold"/>
              </a:rPr>
              <a:t>Phase 2 Presentation</a:t>
            </a:r>
          </a:p>
        </p:txBody>
      </p:sp>
      <p:sp>
        <p:nvSpPr>
          <p:cNvPr name="TextBox 4" id="4"/>
          <p:cNvSpPr txBox="true"/>
          <p:nvPr/>
        </p:nvSpPr>
        <p:spPr>
          <a:xfrm rot="0">
            <a:off x="1033765" y="3415249"/>
            <a:ext cx="7227418" cy="781050"/>
          </a:xfrm>
          <a:prstGeom prst="rect">
            <a:avLst/>
          </a:prstGeom>
        </p:spPr>
        <p:txBody>
          <a:bodyPr anchor="t" rtlCol="false" tIns="0" lIns="0" bIns="0" rIns="0">
            <a:spAutoFit/>
          </a:bodyPr>
          <a:lstStyle/>
          <a:p>
            <a:pPr algn="ctr">
              <a:lnSpc>
                <a:spcPts val="3071"/>
              </a:lnSpc>
            </a:pPr>
            <a:r>
              <a:rPr lang="en-US" sz="2559" b="true">
                <a:solidFill>
                  <a:srgbClr val="000000"/>
                </a:solidFill>
                <a:latin typeface="Times New Roman Bold"/>
                <a:ea typeface="Times New Roman Bold"/>
                <a:cs typeface="Times New Roman Bold"/>
                <a:sym typeface="Times New Roman Bold"/>
              </a:rPr>
              <a:t>Title of the Project:</a:t>
            </a:r>
            <a:r>
              <a:rPr lang="en-US" b="true" sz="2559" u="sng">
                <a:solidFill>
                  <a:srgbClr val="000000"/>
                </a:solidFill>
                <a:latin typeface="Times New Roman Bold"/>
                <a:ea typeface="Times New Roman Bold"/>
                <a:cs typeface="Times New Roman Bold"/>
                <a:sym typeface="Times New Roman Bold"/>
              </a:rPr>
              <a:t>Data-Driven Insights on BookMyShow</a:t>
            </a:r>
          </a:p>
        </p:txBody>
      </p:sp>
      <p:sp>
        <p:nvSpPr>
          <p:cNvPr name="TextBox 5" id="5"/>
          <p:cNvSpPr txBox="true"/>
          <p:nvPr/>
        </p:nvSpPr>
        <p:spPr>
          <a:xfrm rot="0">
            <a:off x="91440" y="4862464"/>
            <a:ext cx="3709510" cy="1733550"/>
          </a:xfrm>
          <a:prstGeom prst="rect">
            <a:avLst/>
          </a:prstGeom>
        </p:spPr>
        <p:txBody>
          <a:bodyPr anchor="t" rtlCol="false" tIns="0" lIns="0" bIns="0" rIns="0">
            <a:spAutoFit/>
          </a:bodyPr>
          <a:lstStyle/>
          <a:p>
            <a:pPr algn="ctr">
              <a:lnSpc>
                <a:spcPts val="2304"/>
              </a:lnSpc>
            </a:pPr>
            <a:r>
              <a:rPr lang="en-US" sz="1920">
                <a:solidFill>
                  <a:srgbClr val="000000"/>
                </a:solidFill>
                <a:latin typeface="Times New Roman"/>
                <a:ea typeface="Times New Roman"/>
                <a:cs typeface="Times New Roman"/>
                <a:sym typeface="Times New Roman"/>
              </a:rPr>
              <a:t>Group Members:</a:t>
            </a:r>
          </a:p>
          <a:p>
            <a:pPr algn="ctr" marL="247010" indent="-123505" lvl="1">
              <a:lnSpc>
                <a:spcPts val="2304"/>
              </a:lnSpc>
              <a:buAutoNum type="arabicPeriod" startAt="1"/>
            </a:pPr>
            <a:r>
              <a:rPr lang="en-US" sz="1920">
                <a:solidFill>
                  <a:srgbClr val="000000"/>
                </a:solidFill>
                <a:latin typeface="Times New Roman"/>
                <a:ea typeface="Times New Roman"/>
                <a:cs typeface="Times New Roman"/>
                <a:sym typeface="Times New Roman"/>
              </a:rPr>
              <a:t>Kashish Chelwani  24070126082</a:t>
            </a:r>
          </a:p>
          <a:p>
            <a:pPr algn="ctr" marL="247010" indent="-123505" lvl="1">
              <a:lnSpc>
                <a:spcPts val="2304"/>
              </a:lnSpc>
              <a:buAutoNum type="arabicPeriod" startAt="1"/>
            </a:pPr>
            <a:r>
              <a:rPr lang="en-US" sz="1920">
                <a:solidFill>
                  <a:srgbClr val="000000"/>
                </a:solidFill>
                <a:latin typeface="Times New Roman"/>
                <a:ea typeface="Times New Roman"/>
                <a:cs typeface="Times New Roman"/>
                <a:sym typeface="Times New Roman"/>
              </a:rPr>
              <a:t>Kavish Nag             24070126085</a:t>
            </a:r>
          </a:p>
          <a:p>
            <a:pPr algn="ctr" marL="247091" indent="-123546" lvl="1">
              <a:lnSpc>
                <a:spcPts val="2304"/>
              </a:lnSpc>
              <a:buAutoNum type="arabicPeriod" startAt="1"/>
            </a:pPr>
            <a:r>
              <a:rPr lang="en-US" sz="1920">
                <a:solidFill>
                  <a:srgbClr val="000000"/>
                </a:solidFill>
                <a:latin typeface="Times New Roman"/>
                <a:ea typeface="Times New Roman"/>
                <a:cs typeface="Times New Roman"/>
                <a:sym typeface="Times New Roman"/>
              </a:rPr>
              <a:t>Kunal Jhindal          24070126098</a:t>
            </a:r>
          </a:p>
          <a:p>
            <a:pPr algn="ctr" marL="247091" indent="-123546" lvl="1">
              <a:lnSpc>
                <a:spcPts val="2304"/>
              </a:lnSpc>
            </a:pPr>
            <a:r>
              <a:rPr lang="en-US" sz="1920">
                <a:solidFill>
                  <a:srgbClr val="000000"/>
                </a:solidFill>
                <a:latin typeface="Times New Roman"/>
                <a:ea typeface="Times New Roman"/>
                <a:cs typeface="Times New Roman"/>
                <a:sym typeface="Times New Roman"/>
              </a:rPr>
              <a:t>Practical Batch: B1</a:t>
            </a:r>
          </a:p>
          <a:p>
            <a:pPr algn="ctr" marL="247091" indent="-123546" lvl="1">
              <a:lnSpc>
                <a:spcPts val="2304"/>
              </a:lnSpc>
            </a:pPr>
          </a:p>
        </p:txBody>
      </p:sp>
      <p:grpSp>
        <p:nvGrpSpPr>
          <p:cNvPr name="Group 6" id="6"/>
          <p:cNvGrpSpPr/>
          <p:nvPr/>
        </p:nvGrpSpPr>
        <p:grpSpPr>
          <a:xfrm rot="0">
            <a:off x="3230880" y="6780108"/>
            <a:ext cx="3291840" cy="389467"/>
            <a:chOff x="0" y="0"/>
            <a:chExt cx="4389120" cy="519289"/>
          </a:xfrm>
        </p:grpSpPr>
        <p:sp>
          <p:nvSpPr>
            <p:cNvPr name="Freeform 7" id="7"/>
            <p:cNvSpPr/>
            <p:nvPr/>
          </p:nvSpPr>
          <p:spPr>
            <a:xfrm flipH="false" flipV="false" rot="0">
              <a:off x="0" y="0"/>
              <a:ext cx="4389120" cy="519289"/>
            </a:xfrm>
            <a:custGeom>
              <a:avLst/>
              <a:gdLst/>
              <a:ahLst/>
              <a:cxnLst/>
              <a:rect r="r" b="b" t="t" l="l"/>
              <a:pathLst>
                <a:path h="519289" w="4389120">
                  <a:moveTo>
                    <a:pt x="0" y="0"/>
                  </a:moveTo>
                  <a:lnTo>
                    <a:pt x="4389120" y="0"/>
                  </a:lnTo>
                  <a:lnTo>
                    <a:pt x="4389120" y="519289"/>
                  </a:lnTo>
                  <a:lnTo>
                    <a:pt x="0" y="519289"/>
                  </a:lnTo>
                  <a:close/>
                </a:path>
              </a:pathLst>
            </a:custGeom>
            <a:solidFill>
              <a:srgbClr val="000000">
                <a:alpha val="0"/>
              </a:srgbClr>
            </a:solidFill>
          </p:spPr>
        </p:sp>
        <p:sp>
          <p:nvSpPr>
            <p:cNvPr name="TextBox 8" id="8"/>
            <p:cNvSpPr txBox="true"/>
            <p:nvPr/>
          </p:nvSpPr>
          <p:spPr>
            <a:xfrm>
              <a:off x="0" y="-19050"/>
              <a:ext cx="4389120" cy="538339"/>
            </a:xfrm>
            <a:prstGeom prst="rect">
              <a:avLst/>
            </a:prstGeom>
          </p:spPr>
          <p:txBody>
            <a:bodyPr anchor="ctr" rtlCol="false" tIns="0" lIns="0" bIns="0" rIns="0"/>
            <a:lstStyle/>
            <a:p>
              <a:pPr algn="ctr">
                <a:lnSpc>
                  <a:spcPts val="1152"/>
                </a:lnSpc>
              </a:pPr>
              <a:r>
                <a:rPr lang="en-US" sz="960">
                  <a:solidFill>
                    <a:srgbClr val="898989"/>
                  </a:solidFill>
                  <a:latin typeface="Calibri (MS)"/>
                  <a:ea typeface="Calibri (MS)"/>
                  <a:cs typeface="Calibri (MS)"/>
                  <a:sym typeface="Calibri (MS)"/>
                </a:rPr>
                <a:t>Department of Artificial Intelligence &amp; Machine Learning</a:t>
              </a:r>
            </a:p>
          </p:txBody>
        </p:sp>
      </p:grpSp>
      <p:grpSp>
        <p:nvGrpSpPr>
          <p:cNvPr name="Group 9" id="9"/>
          <p:cNvGrpSpPr/>
          <p:nvPr/>
        </p:nvGrpSpPr>
        <p:grpSpPr>
          <a:xfrm rot="0">
            <a:off x="6888480" y="6780108"/>
            <a:ext cx="2194560" cy="389467"/>
            <a:chOff x="0" y="0"/>
            <a:chExt cx="2926080" cy="519289"/>
          </a:xfrm>
        </p:grpSpPr>
        <p:sp>
          <p:nvSpPr>
            <p:cNvPr name="Freeform 10" id="10"/>
            <p:cNvSpPr/>
            <p:nvPr/>
          </p:nvSpPr>
          <p:spPr>
            <a:xfrm flipH="false" flipV="false" rot="0">
              <a:off x="0" y="0"/>
              <a:ext cx="2926080" cy="519289"/>
            </a:xfrm>
            <a:custGeom>
              <a:avLst/>
              <a:gdLst/>
              <a:ahLst/>
              <a:cxnLst/>
              <a:rect r="r" b="b" t="t" l="l"/>
              <a:pathLst>
                <a:path h="519289" w="2926080">
                  <a:moveTo>
                    <a:pt x="0" y="0"/>
                  </a:moveTo>
                  <a:lnTo>
                    <a:pt x="2926080" y="0"/>
                  </a:lnTo>
                  <a:lnTo>
                    <a:pt x="2926080" y="519289"/>
                  </a:lnTo>
                  <a:lnTo>
                    <a:pt x="0" y="519289"/>
                  </a:lnTo>
                  <a:close/>
                </a:path>
              </a:pathLst>
            </a:custGeom>
            <a:solidFill>
              <a:srgbClr val="000000">
                <a:alpha val="0"/>
              </a:srgbClr>
            </a:solidFill>
          </p:spPr>
        </p:sp>
        <p:sp>
          <p:nvSpPr>
            <p:cNvPr name="TextBox 11" id="11"/>
            <p:cNvSpPr txBox="true"/>
            <p:nvPr/>
          </p:nvSpPr>
          <p:spPr>
            <a:xfrm>
              <a:off x="0" y="-19050"/>
              <a:ext cx="2926080" cy="538339"/>
            </a:xfrm>
            <a:prstGeom prst="rect">
              <a:avLst/>
            </a:prstGeom>
          </p:spPr>
          <p:txBody>
            <a:bodyPr anchor="ctr" rtlCol="false" tIns="0" lIns="0" bIns="0" rIns="0"/>
            <a:lstStyle/>
            <a:p>
              <a:pPr algn="r">
                <a:lnSpc>
                  <a:spcPts val="1152"/>
                </a:lnSpc>
              </a:pPr>
              <a:r>
                <a:rPr lang="en-US" sz="960">
                  <a:solidFill>
                    <a:srgbClr val="898989"/>
                  </a:solidFill>
                  <a:latin typeface="Calibri (MS)"/>
                  <a:ea typeface="Calibri (MS)"/>
                  <a:cs typeface="Calibri (MS)"/>
                  <a:sym typeface="Calibri (MS)"/>
                </a:rPr>
                <a:t>1</a:t>
              </a:r>
            </a:p>
          </p:txBody>
        </p:sp>
      </p:grpSp>
      <p:grpSp>
        <p:nvGrpSpPr>
          <p:cNvPr name="Group 12" id="12"/>
          <p:cNvGrpSpPr>
            <a:grpSpLocks noChangeAspect="true"/>
          </p:cNvGrpSpPr>
          <p:nvPr/>
        </p:nvGrpSpPr>
        <p:grpSpPr>
          <a:xfrm rot="0">
            <a:off x="181684" y="145625"/>
            <a:ext cx="9349602" cy="897563"/>
            <a:chOff x="0" y="0"/>
            <a:chExt cx="12466136" cy="1196750"/>
          </a:xfrm>
        </p:grpSpPr>
        <p:sp>
          <p:nvSpPr>
            <p:cNvPr name="Freeform 13" id="13"/>
            <p:cNvSpPr/>
            <p:nvPr/>
          </p:nvSpPr>
          <p:spPr>
            <a:xfrm flipH="false" flipV="false" rot="0">
              <a:off x="0" y="0"/>
              <a:ext cx="12466193" cy="1196721"/>
            </a:xfrm>
            <a:custGeom>
              <a:avLst/>
              <a:gdLst/>
              <a:ahLst/>
              <a:cxnLst/>
              <a:rect r="r" b="b" t="t" l="l"/>
              <a:pathLst>
                <a:path h="1196721" w="12466193">
                  <a:moveTo>
                    <a:pt x="0" y="0"/>
                  </a:moveTo>
                  <a:lnTo>
                    <a:pt x="12466193" y="0"/>
                  </a:lnTo>
                  <a:lnTo>
                    <a:pt x="12466193" y="1196721"/>
                  </a:lnTo>
                  <a:lnTo>
                    <a:pt x="0" y="1196721"/>
                  </a:lnTo>
                  <a:lnTo>
                    <a:pt x="0" y="0"/>
                  </a:lnTo>
                  <a:close/>
                </a:path>
              </a:pathLst>
            </a:custGeom>
            <a:blipFill>
              <a:blip r:embed="rId2"/>
              <a:stretch>
                <a:fillRect l="0" t="0" r="0" b="-2"/>
              </a:stretch>
            </a:blipFill>
          </p:spPr>
        </p:sp>
      </p:grpSp>
      <p:sp>
        <p:nvSpPr>
          <p:cNvPr name="TextBox 14" id="14"/>
          <p:cNvSpPr txBox="true"/>
          <p:nvPr/>
        </p:nvSpPr>
        <p:spPr>
          <a:xfrm rot="0">
            <a:off x="5647167" y="4898980"/>
            <a:ext cx="3709510" cy="876300"/>
          </a:xfrm>
          <a:prstGeom prst="rect">
            <a:avLst/>
          </a:prstGeom>
        </p:spPr>
        <p:txBody>
          <a:bodyPr anchor="t" rtlCol="false" tIns="0" lIns="0" bIns="0" rIns="0">
            <a:spAutoFit/>
          </a:bodyPr>
          <a:lstStyle/>
          <a:p>
            <a:pPr algn="ctr">
              <a:lnSpc>
                <a:spcPts val="2304"/>
              </a:lnSpc>
            </a:pPr>
            <a:r>
              <a:rPr lang="en-US" sz="1920">
                <a:solidFill>
                  <a:srgbClr val="000000"/>
                </a:solidFill>
                <a:latin typeface="Times New Roman"/>
                <a:ea typeface="Times New Roman"/>
                <a:cs typeface="Times New Roman"/>
                <a:sym typeface="Times New Roman"/>
              </a:rPr>
              <a:t>Subject Teacher:</a:t>
            </a:r>
          </a:p>
          <a:p>
            <a:pPr algn="ctr">
              <a:lnSpc>
                <a:spcPts val="2304"/>
              </a:lnSpc>
            </a:pPr>
            <a:r>
              <a:rPr lang="en-US" sz="1920">
                <a:solidFill>
                  <a:srgbClr val="000000"/>
                </a:solidFill>
                <a:latin typeface="Times New Roman"/>
                <a:ea typeface="Times New Roman"/>
                <a:cs typeface="Times New Roman"/>
                <a:sym typeface="Times New Roman"/>
              </a:rPr>
              <a:t> Dr. Pooja Kamat </a:t>
            </a:r>
          </a:p>
          <a:p>
            <a:pPr algn="ctr">
              <a:lnSpc>
                <a:spcPts val="2304"/>
              </a:lnSpc>
            </a:pP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7261054" y="155516"/>
            <a:ext cx="2306267" cy="435009"/>
            <a:chOff x="0" y="0"/>
            <a:chExt cx="3075022" cy="580012"/>
          </a:xfrm>
        </p:grpSpPr>
        <p:sp>
          <p:nvSpPr>
            <p:cNvPr name="Freeform 3" id="3"/>
            <p:cNvSpPr/>
            <p:nvPr/>
          </p:nvSpPr>
          <p:spPr>
            <a:xfrm flipH="false" flipV="false" rot="0">
              <a:off x="0" y="0"/>
              <a:ext cx="3075051" cy="580009"/>
            </a:xfrm>
            <a:custGeom>
              <a:avLst/>
              <a:gdLst/>
              <a:ahLst/>
              <a:cxnLst/>
              <a:rect r="r" b="b" t="t" l="l"/>
              <a:pathLst>
                <a:path h="580009" w="3075051">
                  <a:moveTo>
                    <a:pt x="0" y="0"/>
                  </a:moveTo>
                  <a:lnTo>
                    <a:pt x="3075051" y="0"/>
                  </a:lnTo>
                  <a:lnTo>
                    <a:pt x="3075051" y="580009"/>
                  </a:lnTo>
                  <a:lnTo>
                    <a:pt x="0" y="580009"/>
                  </a:lnTo>
                  <a:lnTo>
                    <a:pt x="0" y="0"/>
                  </a:lnTo>
                  <a:close/>
                </a:path>
              </a:pathLst>
            </a:custGeom>
            <a:blipFill>
              <a:blip r:embed="rId2"/>
              <a:stretch>
                <a:fillRect l="0" t="0" r="0" b="0"/>
              </a:stretch>
            </a:blipFill>
          </p:spPr>
        </p:sp>
      </p:grpSp>
      <p:grpSp>
        <p:nvGrpSpPr>
          <p:cNvPr name="Group 4" id="4"/>
          <p:cNvGrpSpPr/>
          <p:nvPr/>
        </p:nvGrpSpPr>
        <p:grpSpPr>
          <a:xfrm rot="0">
            <a:off x="3230880" y="6780108"/>
            <a:ext cx="3291840" cy="389467"/>
            <a:chOff x="0" y="0"/>
            <a:chExt cx="4389120" cy="519289"/>
          </a:xfrm>
        </p:grpSpPr>
        <p:sp>
          <p:nvSpPr>
            <p:cNvPr name="Freeform 5" id="5"/>
            <p:cNvSpPr/>
            <p:nvPr/>
          </p:nvSpPr>
          <p:spPr>
            <a:xfrm flipH="false" flipV="false" rot="0">
              <a:off x="0" y="0"/>
              <a:ext cx="4389120" cy="519289"/>
            </a:xfrm>
            <a:custGeom>
              <a:avLst/>
              <a:gdLst/>
              <a:ahLst/>
              <a:cxnLst/>
              <a:rect r="r" b="b" t="t" l="l"/>
              <a:pathLst>
                <a:path h="519289" w="4389120">
                  <a:moveTo>
                    <a:pt x="0" y="0"/>
                  </a:moveTo>
                  <a:lnTo>
                    <a:pt x="4389120" y="0"/>
                  </a:lnTo>
                  <a:lnTo>
                    <a:pt x="4389120" y="519289"/>
                  </a:lnTo>
                  <a:lnTo>
                    <a:pt x="0" y="519289"/>
                  </a:lnTo>
                  <a:close/>
                </a:path>
              </a:pathLst>
            </a:custGeom>
            <a:solidFill>
              <a:srgbClr val="000000">
                <a:alpha val="0"/>
              </a:srgbClr>
            </a:solidFill>
          </p:spPr>
        </p:sp>
        <p:sp>
          <p:nvSpPr>
            <p:cNvPr name="TextBox 6" id="6"/>
            <p:cNvSpPr txBox="true"/>
            <p:nvPr/>
          </p:nvSpPr>
          <p:spPr>
            <a:xfrm>
              <a:off x="0" y="-19050"/>
              <a:ext cx="4389120" cy="538339"/>
            </a:xfrm>
            <a:prstGeom prst="rect">
              <a:avLst/>
            </a:prstGeom>
          </p:spPr>
          <p:txBody>
            <a:bodyPr anchor="ctr" rtlCol="false" tIns="0" lIns="0" bIns="0" rIns="0"/>
            <a:lstStyle/>
            <a:p>
              <a:pPr algn="ctr">
                <a:lnSpc>
                  <a:spcPts val="1152"/>
                </a:lnSpc>
              </a:pPr>
              <a:r>
                <a:rPr lang="en-US" sz="960">
                  <a:solidFill>
                    <a:srgbClr val="898989"/>
                  </a:solidFill>
                  <a:latin typeface="Calibri (MS)"/>
                  <a:ea typeface="Calibri (MS)"/>
                  <a:cs typeface="Calibri (MS)"/>
                  <a:sym typeface="Calibri (MS)"/>
                </a:rPr>
                <a:t>Department of Artificial Intelligence &amp; Machine Learning</a:t>
              </a:r>
            </a:p>
          </p:txBody>
        </p:sp>
      </p:grpSp>
      <p:grpSp>
        <p:nvGrpSpPr>
          <p:cNvPr name="Group 7" id="7"/>
          <p:cNvGrpSpPr/>
          <p:nvPr/>
        </p:nvGrpSpPr>
        <p:grpSpPr>
          <a:xfrm rot="0">
            <a:off x="6888480" y="6780108"/>
            <a:ext cx="2194560" cy="389467"/>
            <a:chOff x="0" y="0"/>
            <a:chExt cx="2926080" cy="519289"/>
          </a:xfrm>
        </p:grpSpPr>
        <p:sp>
          <p:nvSpPr>
            <p:cNvPr name="Freeform 8" id="8"/>
            <p:cNvSpPr/>
            <p:nvPr/>
          </p:nvSpPr>
          <p:spPr>
            <a:xfrm flipH="false" flipV="false" rot="0">
              <a:off x="0" y="0"/>
              <a:ext cx="2926080" cy="519289"/>
            </a:xfrm>
            <a:custGeom>
              <a:avLst/>
              <a:gdLst/>
              <a:ahLst/>
              <a:cxnLst/>
              <a:rect r="r" b="b" t="t" l="l"/>
              <a:pathLst>
                <a:path h="519289" w="2926080">
                  <a:moveTo>
                    <a:pt x="0" y="0"/>
                  </a:moveTo>
                  <a:lnTo>
                    <a:pt x="2926080" y="0"/>
                  </a:lnTo>
                  <a:lnTo>
                    <a:pt x="2926080" y="519289"/>
                  </a:lnTo>
                  <a:lnTo>
                    <a:pt x="0" y="519289"/>
                  </a:lnTo>
                  <a:close/>
                </a:path>
              </a:pathLst>
            </a:custGeom>
            <a:solidFill>
              <a:srgbClr val="000000">
                <a:alpha val="0"/>
              </a:srgbClr>
            </a:solidFill>
          </p:spPr>
        </p:sp>
        <p:sp>
          <p:nvSpPr>
            <p:cNvPr name="TextBox 9" id="9"/>
            <p:cNvSpPr txBox="true"/>
            <p:nvPr/>
          </p:nvSpPr>
          <p:spPr>
            <a:xfrm>
              <a:off x="0" y="-19050"/>
              <a:ext cx="2926080" cy="538339"/>
            </a:xfrm>
            <a:prstGeom prst="rect">
              <a:avLst/>
            </a:prstGeom>
          </p:spPr>
          <p:txBody>
            <a:bodyPr anchor="ctr" rtlCol="false" tIns="0" lIns="0" bIns="0" rIns="0"/>
            <a:lstStyle/>
            <a:p>
              <a:pPr algn="r">
                <a:lnSpc>
                  <a:spcPts val="1152"/>
                </a:lnSpc>
              </a:pPr>
              <a:r>
                <a:rPr lang="en-US" sz="960">
                  <a:solidFill>
                    <a:srgbClr val="898989"/>
                  </a:solidFill>
                  <a:latin typeface="Calibri (MS)"/>
                  <a:ea typeface="Calibri (MS)"/>
                  <a:cs typeface="Calibri (MS)"/>
                  <a:sym typeface="Calibri (MS)"/>
                </a:rPr>
                <a:t>10</a:t>
              </a:r>
            </a:p>
          </p:txBody>
        </p:sp>
      </p:grpSp>
      <p:sp>
        <p:nvSpPr>
          <p:cNvPr name="TextBox 10" id="10"/>
          <p:cNvSpPr txBox="true"/>
          <p:nvPr/>
        </p:nvSpPr>
        <p:spPr>
          <a:xfrm rot="0">
            <a:off x="2934132" y="268245"/>
            <a:ext cx="2829791" cy="863600"/>
          </a:xfrm>
          <a:prstGeom prst="rect">
            <a:avLst/>
          </a:prstGeom>
        </p:spPr>
        <p:txBody>
          <a:bodyPr anchor="t" rtlCol="false" tIns="0" lIns="0" bIns="0" rIns="0">
            <a:spAutoFit/>
          </a:bodyPr>
          <a:lstStyle/>
          <a:p>
            <a:pPr algn="ctr">
              <a:lnSpc>
                <a:spcPts val="7000"/>
              </a:lnSpc>
            </a:pPr>
            <a:r>
              <a:rPr lang="en-US" sz="5000" b="true">
                <a:solidFill>
                  <a:srgbClr val="000000"/>
                </a:solidFill>
                <a:latin typeface="Canva Sans Bold"/>
                <a:ea typeface="Canva Sans Bold"/>
                <a:cs typeface="Canva Sans Bold"/>
                <a:sym typeface="Canva Sans Bold"/>
              </a:rPr>
              <a:t>Creation </a:t>
            </a:r>
          </a:p>
        </p:txBody>
      </p:sp>
      <p:sp>
        <p:nvSpPr>
          <p:cNvPr name="TextBox 11" id="11"/>
          <p:cNvSpPr txBox="true"/>
          <p:nvPr/>
        </p:nvSpPr>
        <p:spPr>
          <a:xfrm rot="0">
            <a:off x="0" y="1112795"/>
            <a:ext cx="9753600" cy="6065520"/>
          </a:xfrm>
          <a:prstGeom prst="rect">
            <a:avLst/>
          </a:prstGeom>
        </p:spPr>
        <p:txBody>
          <a:bodyPr anchor="t" rtlCol="false" tIns="0" lIns="0" bIns="0" rIns="0">
            <a:spAutoFit/>
          </a:bodyPr>
          <a:lstStyle/>
          <a:p>
            <a:pPr algn="l" marL="259078" indent="-129539" lvl="1">
              <a:lnSpc>
                <a:spcPts val="1679"/>
              </a:lnSpc>
              <a:buFont typeface="Arial"/>
              <a:buChar char="•"/>
            </a:pPr>
            <a:r>
              <a:rPr lang="en-US" b="true" sz="1199">
                <a:solidFill>
                  <a:srgbClr val="000000"/>
                </a:solidFill>
                <a:latin typeface="Canva Sans Bold"/>
                <a:ea typeface="Canva Sans Bold"/>
                <a:cs typeface="Canva Sans Bold"/>
                <a:sym typeface="Canva Sans Bold"/>
              </a:rPr>
              <a:t>USER_ID</a:t>
            </a:r>
          </a:p>
          <a:p>
            <a:pPr algn="ctr">
              <a:lnSpc>
                <a:spcPts val="1679"/>
              </a:lnSpc>
            </a:pPr>
            <a:r>
              <a:rPr lang="en-US" sz="1199">
                <a:solidFill>
                  <a:srgbClr val="000000"/>
                </a:solidFill>
                <a:latin typeface="Canva Sans"/>
                <a:ea typeface="Canva Sans"/>
                <a:cs typeface="Canva Sans"/>
                <a:sym typeface="Canva Sans"/>
              </a:rPr>
              <a:t>CRE</a:t>
            </a:r>
            <a:r>
              <a:rPr lang="en-US" sz="1199">
                <a:solidFill>
                  <a:srgbClr val="000000"/>
                </a:solidFill>
                <a:latin typeface="Canva Sans"/>
                <a:ea typeface="Canva Sans"/>
                <a:cs typeface="Canva Sans"/>
                <a:sym typeface="Canva Sans"/>
              </a:rPr>
              <a:t>ATE TABLE c_user (user_id VARCHAR(20) PRIMARY KEY, name VARCHAR(100), email VARCHAR(100) UNIQUE, phone_number BIGINT, date_of_birth DATE);</a:t>
            </a:r>
          </a:p>
          <a:p>
            <a:pPr algn="ctr">
              <a:lnSpc>
                <a:spcPts val="1679"/>
              </a:lnSpc>
            </a:pPr>
          </a:p>
          <a:p>
            <a:pPr algn="l" marL="259078" indent="-129539" lvl="1">
              <a:lnSpc>
                <a:spcPts val="1679"/>
              </a:lnSpc>
              <a:buFont typeface="Arial"/>
              <a:buChar char="•"/>
            </a:pPr>
            <a:r>
              <a:rPr lang="en-US" b="true" sz="1199">
                <a:solidFill>
                  <a:srgbClr val="000000"/>
                </a:solidFill>
                <a:latin typeface="Canva Sans Bold"/>
                <a:ea typeface="Canva Sans Bold"/>
                <a:cs typeface="Canva Sans Bold"/>
                <a:sym typeface="Canva Sans Bold"/>
              </a:rPr>
              <a:t>Movies</a:t>
            </a:r>
          </a:p>
          <a:p>
            <a:pPr algn="l">
              <a:lnSpc>
                <a:spcPts val="1679"/>
              </a:lnSpc>
            </a:pPr>
            <a:r>
              <a:rPr lang="en-US" b="true" sz="1199">
                <a:solidFill>
                  <a:srgbClr val="000000"/>
                </a:solidFill>
                <a:latin typeface="Canva Sans Bold"/>
                <a:ea typeface="Canva Sans Bold"/>
                <a:cs typeface="Canva Sans Bold"/>
                <a:sym typeface="Canva Sans Bold"/>
              </a:rPr>
              <a:t>     </a:t>
            </a:r>
            <a:r>
              <a:rPr lang="en-US" sz="1199">
                <a:solidFill>
                  <a:srgbClr val="000000"/>
                </a:solidFill>
                <a:latin typeface="Canva Sans"/>
                <a:ea typeface="Canva Sans"/>
                <a:cs typeface="Canva Sans"/>
                <a:sym typeface="Canva Sans"/>
              </a:rPr>
              <a:t>CREATE TABLE Movies (movie_id VARCHAR(20) PRIMARY KEY, title VARCHAR(200), genre VARCHAR(50), language VARCHAR(50), duration INT, rating</a:t>
            </a:r>
          </a:p>
          <a:p>
            <a:pPr algn="l">
              <a:lnSpc>
                <a:spcPts val="1679"/>
              </a:lnSpc>
            </a:pPr>
            <a:r>
              <a:rPr lang="en-US" sz="1199">
                <a:solidFill>
                  <a:srgbClr val="000000"/>
                </a:solidFill>
                <a:latin typeface="Canva Sans"/>
                <a:ea typeface="Canva Sans"/>
                <a:cs typeface="Canva Sans"/>
                <a:sym typeface="Canva Sans"/>
              </a:rPr>
              <a:t>     </a:t>
            </a:r>
            <a:r>
              <a:rPr lang="en-US" sz="1199">
                <a:solidFill>
                  <a:srgbClr val="000000"/>
                </a:solidFill>
                <a:latin typeface="Canva Sans"/>
                <a:ea typeface="Canva Sans"/>
                <a:cs typeface="Canva Sans"/>
                <a:sym typeface="Canva Sans"/>
              </a:rPr>
              <a:t>DECIMAL(3,1), release_date DATE);</a:t>
            </a:r>
          </a:p>
          <a:p>
            <a:pPr algn="ctr">
              <a:lnSpc>
                <a:spcPts val="1679"/>
              </a:lnSpc>
            </a:pPr>
          </a:p>
          <a:p>
            <a:pPr algn="l" marL="259078" indent="-129539" lvl="1">
              <a:lnSpc>
                <a:spcPts val="1679"/>
              </a:lnSpc>
              <a:buFont typeface="Arial"/>
              <a:buChar char="•"/>
            </a:pPr>
            <a:r>
              <a:rPr lang="en-US" b="true" sz="1199">
                <a:solidFill>
                  <a:srgbClr val="000000"/>
                </a:solidFill>
                <a:latin typeface="Canva Sans Bold"/>
                <a:ea typeface="Canva Sans Bold"/>
                <a:cs typeface="Canva Sans Bold"/>
                <a:sym typeface="Canva Sans Bold"/>
              </a:rPr>
              <a:t>Theater_id</a:t>
            </a:r>
          </a:p>
          <a:p>
            <a:pPr algn="ctr">
              <a:lnSpc>
                <a:spcPts val="1679"/>
              </a:lnSpc>
            </a:pPr>
            <a:r>
              <a:rPr lang="en-US" sz="1199">
                <a:solidFill>
                  <a:srgbClr val="000000"/>
                </a:solidFill>
                <a:latin typeface="Canva Sans"/>
                <a:ea typeface="Canva Sans"/>
                <a:cs typeface="Canva Sans"/>
                <a:sym typeface="Canva Sans"/>
              </a:rPr>
              <a:t>CREATE TABLE Theaters (theater_id VARCHAR(20) PRIMARY KEY, name VARCHAR(100), location VARCHAR(100), city VARCHAR(100), state VARCHAR(100));</a:t>
            </a:r>
          </a:p>
          <a:p>
            <a:pPr algn="ctr">
              <a:lnSpc>
                <a:spcPts val="1679"/>
              </a:lnSpc>
            </a:pPr>
          </a:p>
          <a:p>
            <a:pPr algn="l" marL="259078" indent="-129539" lvl="1">
              <a:lnSpc>
                <a:spcPts val="1679"/>
              </a:lnSpc>
              <a:buFont typeface="Arial"/>
              <a:buChar char="•"/>
            </a:pPr>
            <a:r>
              <a:rPr lang="en-US" b="true" sz="1199">
                <a:solidFill>
                  <a:srgbClr val="000000"/>
                </a:solidFill>
                <a:latin typeface="Canva Sans Bold"/>
                <a:ea typeface="Canva Sans Bold"/>
                <a:cs typeface="Canva Sans Bold"/>
                <a:sym typeface="Canva Sans Bold"/>
              </a:rPr>
              <a:t>Screens</a:t>
            </a:r>
          </a:p>
          <a:p>
            <a:pPr algn="l">
              <a:lnSpc>
                <a:spcPts val="1679"/>
              </a:lnSpc>
            </a:pPr>
            <a:r>
              <a:rPr lang="en-US" sz="1199">
                <a:solidFill>
                  <a:srgbClr val="000000"/>
                </a:solidFill>
                <a:latin typeface="Canva Sans"/>
                <a:ea typeface="Canva Sans"/>
                <a:cs typeface="Canva Sans"/>
                <a:sym typeface="Canva Sans"/>
              </a:rPr>
              <a:t>      </a:t>
            </a:r>
            <a:r>
              <a:rPr lang="en-US" sz="1199">
                <a:solidFill>
                  <a:srgbClr val="000000"/>
                </a:solidFill>
                <a:latin typeface="Canva Sans"/>
                <a:ea typeface="Canva Sans"/>
                <a:cs typeface="Canva Sans"/>
                <a:sym typeface="Canva Sans"/>
              </a:rPr>
              <a:t>CREATE TABLE Screens (screen_id VARCHAR(20) PRIMARY KEY, screen_number INT, total_seats INT);</a:t>
            </a:r>
          </a:p>
          <a:p>
            <a:pPr algn="ctr">
              <a:lnSpc>
                <a:spcPts val="1679"/>
              </a:lnSpc>
            </a:pPr>
          </a:p>
          <a:p>
            <a:pPr algn="l" marL="259078" indent="-129539" lvl="1">
              <a:lnSpc>
                <a:spcPts val="1679"/>
              </a:lnSpc>
              <a:buFont typeface="Arial"/>
              <a:buChar char="•"/>
            </a:pPr>
            <a:r>
              <a:rPr lang="en-US" b="true" sz="1199">
                <a:solidFill>
                  <a:srgbClr val="000000"/>
                </a:solidFill>
                <a:latin typeface="Canva Sans Bold"/>
                <a:ea typeface="Canva Sans Bold"/>
                <a:cs typeface="Canva Sans Bold"/>
                <a:sym typeface="Canva Sans Bold"/>
              </a:rPr>
              <a:t>Shows</a:t>
            </a:r>
          </a:p>
          <a:p>
            <a:pPr algn="l">
              <a:lnSpc>
                <a:spcPts val="1679"/>
              </a:lnSpc>
            </a:pPr>
            <a:r>
              <a:rPr lang="en-US" sz="1199">
                <a:solidFill>
                  <a:srgbClr val="000000"/>
                </a:solidFill>
                <a:latin typeface="Canva Sans"/>
                <a:ea typeface="Canva Sans"/>
                <a:cs typeface="Canva Sans"/>
                <a:sym typeface="Canva Sans"/>
              </a:rPr>
              <a:t>       </a:t>
            </a:r>
            <a:r>
              <a:rPr lang="en-US" sz="1199">
                <a:solidFill>
                  <a:srgbClr val="000000"/>
                </a:solidFill>
                <a:latin typeface="Canva Sans"/>
                <a:ea typeface="Canva Sans"/>
                <a:cs typeface="Canva Sans"/>
                <a:sym typeface="Canva Sans"/>
              </a:rPr>
              <a:t>CREATE TABLE Shows (show_id VARCHAR(20) PRIMARY KEY, show_date DATE, start_time TIME, price_per_ticket DECIMAL(8,2), available_seats INT);</a:t>
            </a:r>
          </a:p>
          <a:p>
            <a:pPr algn="l">
              <a:lnSpc>
                <a:spcPts val="1679"/>
              </a:lnSpc>
            </a:pPr>
          </a:p>
          <a:p>
            <a:pPr algn="l" marL="259078" indent="-129539" lvl="1">
              <a:lnSpc>
                <a:spcPts val="1679"/>
              </a:lnSpc>
              <a:buFont typeface="Arial"/>
              <a:buChar char="•"/>
            </a:pPr>
            <a:r>
              <a:rPr lang="en-US" b="true" sz="1199">
                <a:solidFill>
                  <a:srgbClr val="000000"/>
                </a:solidFill>
                <a:latin typeface="Canva Sans Bold"/>
                <a:ea typeface="Canva Sans Bold"/>
                <a:cs typeface="Canva Sans Bold"/>
                <a:sym typeface="Canva Sans Bold"/>
              </a:rPr>
              <a:t>Schedule</a:t>
            </a:r>
          </a:p>
          <a:p>
            <a:pPr algn="ctr">
              <a:lnSpc>
                <a:spcPts val="1679"/>
              </a:lnSpc>
            </a:pPr>
            <a:r>
              <a:rPr lang="en-US" sz="1199">
                <a:solidFill>
                  <a:srgbClr val="000000"/>
                </a:solidFill>
                <a:latin typeface="Canva Sans"/>
                <a:ea typeface="Canva Sans"/>
                <a:cs typeface="Canva Sans"/>
                <a:sym typeface="Canva Sans"/>
              </a:rPr>
              <a:t>CREATE TABLE Schedule (schedule_id VARCHAR(20) PRIMARY KEY, show_id VARCHAR(20), movie_id VARCHAR(20), theater_id VARCHAR(20), screen_id                                                                      VARCHAR(20), FOREIGN KEY (show_id) REFERENCES Shows(show_id), FOREIGN KEY (movie_id) REFERENCES Movies(movie_id), FOREIGN KEY (theater_id) REFERENCES Theaters(theater_id), FOREIGN KEY (screen_id) REFERENCES Screens(screen_id));</a:t>
            </a:r>
          </a:p>
          <a:p>
            <a:pPr algn="l">
              <a:lnSpc>
                <a:spcPts val="1679"/>
              </a:lnSpc>
            </a:pPr>
          </a:p>
          <a:p>
            <a:pPr algn="l">
              <a:lnSpc>
                <a:spcPts val="1679"/>
              </a:lnSpc>
            </a:pPr>
          </a:p>
          <a:p>
            <a:pPr algn="l">
              <a:lnSpc>
                <a:spcPts val="1679"/>
              </a:lnSpc>
            </a:pPr>
          </a:p>
          <a:p>
            <a:pPr algn="l">
              <a:lnSpc>
                <a:spcPts val="1679"/>
              </a:lnSpc>
            </a:pPr>
          </a:p>
        </p:txBody>
      </p:sp>
      <p:grpSp>
        <p:nvGrpSpPr>
          <p:cNvPr name="Group 12" id="12"/>
          <p:cNvGrpSpPr/>
          <p:nvPr/>
        </p:nvGrpSpPr>
        <p:grpSpPr>
          <a:xfrm rot="0">
            <a:off x="252447" y="6780108"/>
            <a:ext cx="2194560" cy="389467"/>
            <a:chOff x="0" y="0"/>
            <a:chExt cx="2926080" cy="519289"/>
          </a:xfrm>
        </p:grpSpPr>
        <p:sp>
          <p:nvSpPr>
            <p:cNvPr name="Freeform 13" id="13"/>
            <p:cNvSpPr/>
            <p:nvPr/>
          </p:nvSpPr>
          <p:spPr>
            <a:xfrm flipH="false" flipV="false" rot="0">
              <a:off x="0" y="0"/>
              <a:ext cx="2926080" cy="519289"/>
            </a:xfrm>
            <a:custGeom>
              <a:avLst/>
              <a:gdLst/>
              <a:ahLst/>
              <a:cxnLst/>
              <a:rect r="r" b="b" t="t" l="l"/>
              <a:pathLst>
                <a:path h="519289" w="2926080">
                  <a:moveTo>
                    <a:pt x="0" y="0"/>
                  </a:moveTo>
                  <a:lnTo>
                    <a:pt x="2926080" y="0"/>
                  </a:lnTo>
                  <a:lnTo>
                    <a:pt x="2926080" y="519289"/>
                  </a:lnTo>
                  <a:lnTo>
                    <a:pt x="0" y="519289"/>
                  </a:lnTo>
                  <a:close/>
                </a:path>
              </a:pathLst>
            </a:custGeom>
            <a:solidFill>
              <a:srgbClr val="000000">
                <a:alpha val="0"/>
              </a:srgbClr>
            </a:solidFill>
          </p:spPr>
        </p:sp>
        <p:sp>
          <p:nvSpPr>
            <p:cNvPr name="TextBox 14" id="14"/>
            <p:cNvSpPr txBox="true"/>
            <p:nvPr/>
          </p:nvSpPr>
          <p:spPr>
            <a:xfrm>
              <a:off x="0" y="-19050"/>
              <a:ext cx="2926080" cy="538339"/>
            </a:xfrm>
            <a:prstGeom prst="rect">
              <a:avLst/>
            </a:prstGeom>
          </p:spPr>
          <p:txBody>
            <a:bodyPr anchor="ctr" rtlCol="false" tIns="0" lIns="0" bIns="0" rIns="0"/>
            <a:lstStyle/>
            <a:p>
              <a:pPr algn="l">
                <a:lnSpc>
                  <a:spcPts val="1152"/>
                </a:lnSpc>
              </a:pPr>
              <a:r>
                <a:rPr lang="en-US" sz="960">
                  <a:solidFill>
                    <a:srgbClr val="898989"/>
                  </a:solidFill>
                  <a:latin typeface="Calibri (MS)"/>
                  <a:ea typeface="Calibri (MS)"/>
                  <a:cs typeface="Calibri (MS)"/>
                  <a:sym typeface="Calibri (MS)"/>
                </a:rPr>
                <a:t>4-11-25</a:t>
              </a:r>
            </a:p>
          </p:txBody>
        </p:sp>
      </p:gr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7261054" y="155516"/>
            <a:ext cx="2306267" cy="435009"/>
            <a:chOff x="0" y="0"/>
            <a:chExt cx="3075022" cy="580012"/>
          </a:xfrm>
        </p:grpSpPr>
        <p:sp>
          <p:nvSpPr>
            <p:cNvPr name="Freeform 3" id="3"/>
            <p:cNvSpPr/>
            <p:nvPr/>
          </p:nvSpPr>
          <p:spPr>
            <a:xfrm flipH="false" flipV="false" rot="0">
              <a:off x="0" y="0"/>
              <a:ext cx="3075051" cy="580009"/>
            </a:xfrm>
            <a:custGeom>
              <a:avLst/>
              <a:gdLst/>
              <a:ahLst/>
              <a:cxnLst/>
              <a:rect r="r" b="b" t="t" l="l"/>
              <a:pathLst>
                <a:path h="580009" w="3075051">
                  <a:moveTo>
                    <a:pt x="0" y="0"/>
                  </a:moveTo>
                  <a:lnTo>
                    <a:pt x="3075051" y="0"/>
                  </a:lnTo>
                  <a:lnTo>
                    <a:pt x="3075051" y="580009"/>
                  </a:lnTo>
                  <a:lnTo>
                    <a:pt x="0" y="580009"/>
                  </a:lnTo>
                  <a:lnTo>
                    <a:pt x="0" y="0"/>
                  </a:lnTo>
                  <a:close/>
                </a:path>
              </a:pathLst>
            </a:custGeom>
            <a:blipFill>
              <a:blip r:embed="rId2"/>
              <a:stretch>
                <a:fillRect l="0" t="0" r="0" b="0"/>
              </a:stretch>
            </a:blipFill>
          </p:spPr>
        </p:sp>
      </p:grpSp>
      <p:grpSp>
        <p:nvGrpSpPr>
          <p:cNvPr name="Group 4" id="4"/>
          <p:cNvGrpSpPr/>
          <p:nvPr/>
        </p:nvGrpSpPr>
        <p:grpSpPr>
          <a:xfrm rot="0">
            <a:off x="3230880" y="6780108"/>
            <a:ext cx="3291840" cy="389467"/>
            <a:chOff x="0" y="0"/>
            <a:chExt cx="4389120" cy="519289"/>
          </a:xfrm>
        </p:grpSpPr>
        <p:sp>
          <p:nvSpPr>
            <p:cNvPr name="Freeform 5" id="5"/>
            <p:cNvSpPr/>
            <p:nvPr/>
          </p:nvSpPr>
          <p:spPr>
            <a:xfrm flipH="false" flipV="false" rot="0">
              <a:off x="0" y="0"/>
              <a:ext cx="4389120" cy="519289"/>
            </a:xfrm>
            <a:custGeom>
              <a:avLst/>
              <a:gdLst/>
              <a:ahLst/>
              <a:cxnLst/>
              <a:rect r="r" b="b" t="t" l="l"/>
              <a:pathLst>
                <a:path h="519289" w="4389120">
                  <a:moveTo>
                    <a:pt x="0" y="0"/>
                  </a:moveTo>
                  <a:lnTo>
                    <a:pt x="4389120" y="0"/>
                  </a:lnTo>
                  <a:lnTo>
                    <a:pt x="4389120" y="519289"/>
                  </a:lnTo>
                  <a:lnTo>
                    <a:pt x="0" y="519289"/>
                  </a:lnTo>
                  <a:close/>
                </a:path>
              </a:pathLst>
            </a:custGeom>
            <a:solidFill>
              <a:srgbClr val="000000">
                <a:alpha val="0"/>
              </a:srgbClr>
            </a:solidFill>
          </p:spPr>
        </p:sp>
        <p:sp>
          <p:nvSpPr>
            <p:cNvPr name="TextBox 6" id="6"/>
            <p:cNvSpPr txBox="true"/>
            <p:nvPr/>
          </p:nvSpPr>
          <p:spPr>
            <a:xfrm>
              <a:off x="0" y="-19050"/>
              <a:ext cx="4389120" cy="538339"/>
            </a:xfrm>
            <a:prstGeom prst="rect">
              <a:avLst/>
            </a:prstGeom>
          </p:spPr>
          <p:txBody>
            <a:bodyPr anchor="ctr" rtlCol="false" tIns="0" lIns="0" bIns="0" rIns="0"/>
            <a:lstStyle/>
            <a:p>
              <a:pPr algn="ctr">
                <a:lnSpc>
                  <a:spcPts val="1152"/>
                </a:lnSpc>
              </a:pPr>
              <a:r>
                <a:rPr lang="en-US" sz="960">
                  <a:solidFill>
                    <a:srgbClr val="898989"/>
                  </a:solidFill>
                  <a:latin typeface="Calibri (MS)"/>
                  <a:ea typeface="Calibri (MS)"/>
                  <a:cs typeface="Calibri (MS)"/>
                  <a:sym typeface="Calibri (MS)"/>
                </a:rPr>
                <a:t>Department of Artificial Intelligence &amp; Machine Learning</a:t>
              </a:r>
            </a:p>
          </p:txBody>
        </p:sp>
      </p:grpSp>
      <p:grpSp>
        <p:nvGrpSpPr>
          <p:cNvPr name="Group 7" id="7"/>
          <p:cNvGrpSpPr/>
          <p:nvPr/>
        </p:nvGrpSpPr>
        <p:grpSpPr>
          <a:xfrm rot="0">
            <a:off x="6888480" y="6780108"/>
            <a:ext cx="2194560" cy="389467"/>
            <a:chOff x="0" y="0"/>
            <a:chExt cx="2926080" cy="519289"/>
          </a:xfrm>
        </p:grpSpPr>
        <p:sp>
          <p:nvSpPr>
            <p:cNvPr name="Freeform 8" id="8"/>
            <p:cNvSpPr/>
            <p:nvPr/>
          </p:nvSpPr>
          <p:spPr>
            <a:xfrm flipH="false" flipV="false" rot="0">
              <a:off x="0" y="0"/>
              <a:ext cx="2926080" cy="519289"/>
            </a:xfrm>
            <a:custGeom>
              <a:avLst/>
              <a:gdLst/>
              <a:ahLst/>
              <a:cxnLst/>
              <a:rect r="r" b="b" t="t" l="l"/>
              <a:pathLst>
                <a:path h="519289" w="2926080">
                  <a:moveTo>
                    <a:pt x="0" y="0"/>
                  </a:moveTo>
                  <a:lnTo>
                    <a:pt x="2926080" y="0"/>
                  </a:lnTo>
                  <a:lnTo>
                    <a:pt x="2926080" y="519289"/>
                  </a:lnTo>
                  <a:lnTo>
                    <a:pt x="0" y="519289"/>
                  </a:lnTo>
                  <a:close/>
                </a:path>
              </a:pathLst>
            </a:custGeom>
            <a:solidFill>
              <a:srgbClr val="000000">
                <a:alpha val="0"/>
              </a:srgbClr>
            </a:solidFill>
          </p:spPr>
        </p:sp>
        <p:sp>
          <p:nvSpPr>
            <p:cNvPr name="TextBox 9" id="9"/>
            <p:cNvSpPr txBox="true"/>
            <p:nvPr/>
          </p:nvSpPr>
          <p:spPr>
            <a:xfrm>
              <a:off x="0" y="-19050"/>
              <a:ext cx="2926080" cy="538339"/>
            </a:xfrm>
            <a:prstGeom prst="rect">
              <a:avLst/>
            </a:prstGeom>
          </p:spPr>
          <p:txBody>
            <a:bodyPr anchor="ctr" rtlCol="false" tIns="0" lIns="0" bIns="0" rIns="0"/>
            <a:lstStyle/>
            <a:p>
              <a:pPr algn="r">
                <a:lnSpc>
                  <a:spcPts val="1152"/>
                </a:lnSpc>
              </a:pPr>
              <a:r>
                <a:rPr lang="en-US" sz="960">
                  <a:solidFill>
                    <a:srgbClr val="898989"/>
                  </a:solidFill>
                  <a:latin typeface="Calibri (MS)"/>
                  <a:ea typeface="Calibri (MS)"/>
                  <a:cs typeface="Calibri (MS)"/>
                  <a:sym typeface="Calibri (MS)"/>
                </a:rPr>
                <a:t>11</a:t>
              </a:r>
            </a:p>
          </p:txBody>
        </p:sp>
      </p:grpSp>
      <p:sp>
        <p:nvSpPr>
          <p:cNvPr name="TextBox 10" id="10"/>
          <p:cNvSpPr txBox="true"/>
          <p:nvPr/>
        </p:nvSpPr>
        <p:spPr>
          <a:xfrm rot="0">
            <a:off x="3367465" y="268245"/>
            <a:ext cx="2829791" cy="863600"/>
          </a:xfrm>
          <a:prstGeom prst="rect">
            <a:avLst/>
          </a:prstGeom>
        </p:spPr>
        <p:txBody>
          <a:bodyPr anchor="t" rtlCol="false" tIns="0" lIns="0" bIns="0" rIns="0">
            <a:spAutoFit/>
          </a:bodyPr>
          <a:lstStyle/>
          <a:p>
            <a:pPr algn="ctr">
              <a:lnSpc>
                <a:spcPts val="7000"/>
              </a:lnSpc>
            </a:pPr>
            <a:r>
              <a:rPr lang="en-US" sz="5000" b="true">
                <a:solidFill>
                  <a:srgbClr val="000000"/>
                </a:solidFill>
                <a:latin typeface="Canva Sans Bold"/>
                <a:ea typeface="Canva Sans Bold"/>
                <a:cs typeface="Canva Sans Bold"/>
                <a:sym typeface="Canva Sans Bold"/>
              </a:rPr>
              <a:t>Creation </a:t>
            </a:r>
          </a:p>
        </p:txBody>
      </p:sp>
      <p:sp>
        <p:nvSpPr>
          <p:cNvPr name="TextBox 11" id="11"/>
          <p:cNvSpPr txBox="true"/>
          <p:nvPr/>
        </p:nvSpPr>
        <p:spPr>
          <a:xfrm rot="0">
            <a:off x="0" y="1437566"/>
            <a:ext cx="9753600" cy="5017770"/>
          </a:xfrm>
          <a:prstGeom prst="rect">
            <a:avLst/>
          </a:prstGeom>
        </p:spPr>
        <p:txBody>
          <a:bodyPr anchor="t" rtlCol="false" tIns="0" lIns="0" bIns="0" rIns="0">
            <a:spAutoFit/>
          </a:bodyPr>
          <a:lstStyle/>
          <a:p>
            <a:pPr algn="l" marL="259078" indent="-129539" lvl="1">
              <a:lnSpc>
                <a:spcPts val="1679"/>
              </a:lnSpc>
              <a:buFont typeface="Arial"/>
              <a:buChar char="•"/>
            </a:pPr>
            <a:r>
              <a:rPr lang="en-US" b="true" sz="1199">
                <a:solidFill>
                  <a:srgbClr val="000000"/>
                </a:solidFill>
                <a:latin typeface="Canva Sans Bold"/>
                <a:ea typeface="Canva Sans Bold"/>
                <a:cs typeface="Canva Sans Bold"/>
                <a:sym typeface="Canva Sans Bold"/>
              </a:rPr>
              <a:t>Bookings</a:t>
            </a:r>
          </a:p>
          <a:p>
            <a:pPr algn="ctr">
              <a:lnSpc>
                <a:spcPts val="1679"/>
              </a:lnSpc>
            </a:pPr>
            <a:r>
              <a:rPr lang="en-US" sz="1199" b="true">
                <a:solidFill>
                  <a:srgbClr val="000000"/>
                </a:solidFill>
                <a:latin typeface="Canva Sans Bold"/>
                <a:ea typeface="Canva Sans Bold"/>
                <a:cs typeface="Canva Sans Bold"/>
                <a:sym typeface="Canva Sans Bold"/>
              </a:rPr>
              <a:t> </a:t>
            </a:r>
            <a:r>
              <a:rPr lang="en-US" sz="1199">
                <a:solidFill>
                  <a:srgbClr val="000000"/>
                </a:solidFill>
                <a:latin typeface="Canva Sans"/>
                <a:ea typeface="Canva Sans"/>
                <a:cs typeface="Canva Sans"/>
                <a:sym typeface="Canva Sans"/>
              </a:rPr>
              <a:t>CREATE TABLE Bookings (booking_id VARCHAR(20) PRIMARY KEY, booking_date DATETIME, total_tickets INT, payment_status VARCHAR(50));</a:t>
            </a:r>
          </a:p>
          <a:p>
            <a:pPr algn="l">
              <a:lnSpc>
                <a:spcPts val="1679"/>
              </a:lnSpc>
            </a:pPr>
          </a:p>
          <a:p>
            <a:pPr algn="l" marL="259078" indent="-129539" lvl="1">
              <a:lnSpc>
                <a:spcPts val="1679"/>
              </a:lnSpc>
              <a:buFont typeface="Arial"/>
              <a:buChar char="•"/>
            </a:pPr>
            <a:r>
              <a:rPr lang="en-US" b="true" sz="1199">
                <a:solidFill>
                  <a:srgbClr val="000000"/>
                </a:solidFill>
                <a:latin typeface="Canva Sans Bold"/>
                <a:ea typeface="Canva Sans Bold"/>
                <a:cs typeface="Canva Sans Bold"/>
                <a:sym typeface="Canva Sans Bold"/>
              </a:rPr>
              <a:t>Seats</a:t>
            </a:r>
          </a:p>
          <a:p>
            <a:pPr algn="ctr">
              <a:lnSpc>
                <a:spcPts val="1679"/>
              </a:lnSpc>
            </a:pPr>
            <a:r>
              <a:rPr lang="en-US" sz="1199">
                <a:solidFill>
                  <a:srgbClr val="000000"/>
                </a:solidFill>
                <a:latin typeface="Canva Sans"/>
                <a:ea typeface="Canva Sans"/>
                <a:cs typeface="Canva Sans"/>
                <a:sym typeface="Canva Sans"/>
              </a:rPr>
              <a:t>CREATE TABLE Seats (seat_id VARCHAR(20) PRIMARY KEY, booking_id VARCHAR(20), screen_id VARCHAR(20), seat_number VARCHAR(10), seat_type VARCHAR(20), charges DECIMAL(8,2), status VARCHAR(20), FOREIGN KEY (booking_id) REFERENCES Bookings(booking_id), FOREIGN KEY (screen_id) REFERENCES Screens(screen_id));</a:t>
            </a:r>
          </a:p>
          <a:p>
            <a:pPr algn="l">
              <a:lnSpc>
                <a:spcPts val="1679"/>
              </a:lnSpc>
            </a:pPr>
          </a:p>
          <a:p>
            <a:pPr algn="l" marL="259078" indent="-129539" lvl="1">
              <a:lnSpc>
                <a:spcPts val="1679"/>
              </a:lnSpc>
              <a:buFont typeface="Arial"/>
              <a:buChar char="•"/>
            </a:pPr>
            <a:r>
              <a:rPr lang="en-US" b="true" sz="1199">
                <a:solidFill>
                  <a:srgbClr val="000000"/>
                </a:solidFill>
                <a:latin typeface="Canva Sans Bold"/>
                <a:ea typeface="Canva Sans Bold"/>
                <a:cs typeface="Canva Sans Bold"/>
                <a:sym typeface="Canva Sans Bold"/>
              </a:rPr>
              <a:t>Payments</a:t>
            </a:r>
          </a:p>
          <a:p>
            <a:pPr algn="ctr">
              <a:lnSpc>
                <a:spcPts val="1679"/>
              </a:lnSpc>
            </a:pPr>
            <a:r>
              <a:rPr lang="en-US" sz="1199">
                <a:solidFill>
                  <a:srgbClr val="000000"/>
                </a:solidFill>
                <a:latin typeface="Canva Sans"/>
                <a:ea typeface="Canva Sans"/>
                <a:cs typeface="Canva Sans"/>
                <a:sym typeface="Canva Sans"/>
              </a:rPr>
              <a:t> </a:t>
            </a:r>
            <a:r>
              <a:rPr lang="en-US" sz="1199">
                <a:solidFill>
                  <a:srgbClr val="000000"/>
                </a:solidFill>
                <a:latin typeface="Canva Sans"/>
                <a:ea typeface="Canva Sans"/>
                <a:cs typeface="Canva Sans"/>
                <a:sym typeface="Canva Sans"/>
              </a:rPr>
              <a:t>CRE</a:t>
            </a:r>
            <a:r>
              <a:rPr lang="en-US" sz="1199">
                <a:solidFill>
                  <a:srgbClr val="000000"/>
                </a:solidFill>
                <a:latin typeface="Canva Sans"/>
                <a:ea typeface="Canva Sans"/>
                <a:cs typeface="Canva Sans"/>
                <a:sym typeface="Canva Sans"/>
              </a:rPr>
              <a:t>ATE TABLE Payments (payment_id VARCHAR(20) PRIMARY KEY, payment_method VARCHAR(50), payment_date DATETIME, transaction_status VARCHAR(50));</a:t>
            </a:r>
          </a:p>
          <a:p>
            <a:pPr algn="l">
              <a:lnSpc>
                <a:spcPts val="1679"/>
              </a:lnSpc>
            </a:pPr>
          </a:p>
          <a:p>
            <a:pPr algn="l" marL="259078" indent="-129539" lvl="1">
              <a:lnSpc>
                <a:spcPts val="1679"/>
              </a:lnSpc>
              <a:buFont typeface="Arial"/>
              <a:buChar char="•"/>
            </a:pPr>
            <a:r>
              <a:rPr lang="en-US" b="true" sz="1199">
                <a:solidFill>
                  <a:srgbClr val="000000"/>
                </a:solidFill>
                <a:latin typeface="Canva Sans Bold"/>
                <a:ea typeface="Canva Sans Bold"/>
                <a:cs typeface="Canva Sans Bold"/>
                <a:sym typeface="Canva Sans Bold"/>
              </a:rPr>
              <a:t>Reciepts</a:t>
            </a:r>
          </a:p>
          <a:p>
            <a:pPr algn="ctr">
              <a:lnSpc>
                <a:spcPts val="1679"/>
              </a:lnSpc>
            </a:pPr>
            <a:r>
              <a:rPr lang="en-US" sz="1199">
                <a:solidFill>
                  <a:srgbClr val="000000"/>
                </a:solidFill>
                <a:latin typeface="Canva Sans"/>
                <a:ea typeface="Canva Sans"/>
                <a:cs typeface="Canva Sans"/>
                <a:sym typeface="Canva Sans"/>
              </a:rPr>
              <a:t>CREATE TABLE Reciepts (reciept_id VARCHAR(20) PRIMARY KEY, booking_id VARCHAR(20), user_id VARCHAR(20), show_id VARCHAR(20), payment_id VARCHAR(20), FOREIGN KEY (booking_id) REFERENCES Bookings(booking_id), FOREIGN KEY (user_id) REFERENCES c_user(user_id), FOREIGN KEY (show_id) REFERENCES Shows(show_id), FOREIGN KEY (payment_id) REFERENCES Payments(payment_id));</a:t>
            </a:r>
          </a:p>
          <a:p>
            <a:pPr algn="l">
              <a:lnSpc>
                <a:spcPts val="1679"/>
              </a:lnSpc>
            </a:pPr>
          </a:p>
          <a:p>
            <a:pPr algn="l" marL="259078" indent="-129539" lvl="1">
              <a:lnSpc>
                <a:spcPts val="1679"/>
              </a:lnSpc>
              <a:buFont typeface="Arial"/>
              <a:buChar char="•"/>
            </a:pPr>
            <a:r>
              <a:rPr lang="en-US" b="true" sz="1199">
                <a:solidFill>
                  <a:srgbClr val="000000"/>
                </a:solidFill>
                <a:latin typeface="Canva Sans Bold"/>
                <a:ea typeface="Canva Sans Bold"/>
                <a:cs typeface="Canva Sans Bold"/>
                <a:sym typeface="Canva Sans Bold"/>
              </a:rPr>
              <a:t>Reviews</a:t>
            </a:r>
          </a:p>
          <a:p>
            <a:pPr algn="ctr">
              <a:lnSpc>
                <a:spcPts val="1679"/>
              </a:lnSpc>
            </a:pPr>
            <a:r>
              <a:rPr lang="en-US" sz="1199">
                <a:solidFill>
                  <a:srgbClr val="000000"/>
                </a:solidFill>
                <a:latin typeface="Canva Sans"/>
                <a:ea typeface="Canva Sans"/>
                <a:cs typeface="Canva Sans"/>
                <a:sym typeface="Canva Sans"/>
              </a:rPr>
              <a:t>CREATE TABLE Reviews (review_id VARCHAR(20) PRIMARY KEY, user_id VARCHAR(20), movie_id VARCHAR(20), rating DECIMAL(3,1), review_text TEXT, review_date DATETIME, FOREIGN KEY (user_id) REFERENCES c_user(user_id), FOREIGN KEY (movie_id) REFERENCES Movies(movie_id));</a:t>
            </a:r>
          </a:p>
          <a:p>
            <a:pPr algn="l">
              <a:lnSpc>
                <a:spcPts val="1679"/>
              </a:lnSpc>
            </a:pPr>
          </a:p>
        </p:txBody>
      </p:sp>
      <p:grpSp>
        <p:nvGrpSpPr>
          <p:cNvPr name="Group 12" id="12"/>
          <p:cNvGrpSpPr/>
          <p:nvPr/>
        </p:nvGrpSpPr>
        <p:grpSpPr>
          <a:xfrm rot="0">
            <a:off x="252447" y="6780108"/>
            <a:ext cx="2194560" cy="389467"/>
            <a:chOff x="0" y="0"/>
            <a:chExt cx="2926080" cy="519289"/>
          </a:xfrm>
        </p:grpSpPr>
        <p:sp>
          <p:nvSpPr>
            <p:cNvPr name="Freeform 13" id="13"/>
            <p:cNvSpPr/>
            <p:nvPr/>
          </p:nvSpPr>
          <p:spPr>
            <a:xfrm flipH="false" flipV="false" rot="0">
              <a:off x="0" y="0"/>
              <a:ext cx="2926080" cy="519289"/>
            </a:xfrm>
            <a:custGeom>
              <a:avLst/>
              <a:gdLst/>
              <a:ahLst/>
              <a:cxnLst/>
              <a:rect r="r" b="b" t="t" l="l"/>
              <a:pathLst>
                <a:path h="519289" w="2926080">
                  <a:moveTo>
                    <a:pt x="0" y="0"/>
                  </a:moveTo>
                  <a:lnTo>
                    <a:pt x="2926080" y="0"/>
                  </a:lnTo>
                  <a:lnTo>
                    <a:pt x="2926080" y="519289"/>
                  </a:lnTo>
                  <a:lnTo>
                    <a:pt x="0" y="519289"/>
                  </a:lnTo>
                  <a:close/>
                </a:path>
              </a:pathLst>
            </a:custGeom>
            <a:solidFill>
              <a:srgbClr val="000000">
                <a:alpha val="0"/>
              </a:srgbClr>
            </a:solidFill>
          </p:spPr>
        </p:sp>
        <p:sp>
          <p:nvSpPr>
            <p:cNvPr name="TextBox 14" id="14"/>
            <p:cNvSpPr txBox="true"/>
            <p:nvPr/>
          </p:nvSpPr>
          <p:spPr>
            <a:xfrm>
              <a:off x="0" y="-19050"/>
              <a:ext cx="2926080" cy="538339"/>
            </a:xfrm>
            <a:prstGeom prst="rect">
              <a:avLst/>
            </a:prstGeom>
          </p:spPr>
          <p:txBody>
            <a:bodyPr anchor="ctr" rtlCol="false" tIns="0" lIns="0" bIns="0" rIns="0"/>
            <a:lstStyle/>
            <a:p>
              <a:pPr algn="l">
                <a:lnSpc>
                  <a:spcPts val="1152"/>
                </a:lnSpc>
              </a:pPr>
              <a:r>
                <a:rPr lang="en-US" sz="960">
                  <a:solidFill>
                    <a:srgbClr val="898989"/>
                  </a:solidFill>
                  <a:latin typeface="Calibri (MS)"/>
                  <a:ea typeface="Calibri (MS)"/>
                  <a:cs typeface="Calibri (MS)"/>
                  <a:sym typeface="Calibri (MS)"/>
                </a:rPr>
                <a:t>4-11-25</a:t>
              </a:r>
            </a:p>
          </p:txBody>
        </p:sp>
      </p:gr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7261054" y="155516"/>
            <a:ext cx="2306267" cy="435009"/>
            <a:chOff x="0" y="0"/>
            <a:chExt cx="3075022" cy="580012"/>
          </a:xfrm>
        </p:grpSpPr>
        <p:sp>
          <p:nvSpPr>
            <p:cNvPr name="Freeform 3" id="3"/>
            <p:cNvSpPr/>
            <p:nvPr/>
          </p:nvSpPr>
          <p:spPr>
            <a:xfrm flipH="false" flipV="false" rot="0">
              <a:off x="0" y="0"/>
              <a:ext cx="3075051" cy="580009"/>
            </a:xfrm>
            <a:custGeom>
              <a:avLst/>
              <a:gdLst/>
              <a:ahLst/>
              <a:cxnLst/>
              <a:rect r="r" b="b" t="t" l="l"/>
              <a:pathLst>
                <a:path h="580009" w="3075051">
                  <a:moveTo>
                    <a:pt x="0" y="0"/>
                  </a:moveTo>
                  <a:lnTo>
                    <a:pt x="3075051" y="0"/>
                  </a:lnTo>
                  <a:lnTo>
                    <a:pt x="3075051" y="580009"/>
                  </a:lnTo>
                  <a:lnTo>
                    <a:pt x="0" y="580009"/>
                  </a:lnTo>
                  <a:lnTo>
                    <a:pt x="0" y="0"/>
                  </a:lnTo>
                  <a:close/>
                </a:path>
              </a:pathLst>
            </a:custGeom>
            <a:blipFill>
              <a:blip r:embed="rId2"/>
              <a:stretch>
                <a:fillRect l="0" t="0" r="0" b="0"/>
              </a:stretch>
            </a:blipFill>
          </p:spPr>
        </p:sp>
      </p:grpSp>
      <p:grpSp>
        <p:nvGrpSpPr>
          <p:cNvPr name="Group 4" id="4"/>
          <p:cNvGrpSpPr/>
          <p:nvPr/>
        </p:nvGrpSpPr>
        <p:grpSpPr>
          <a:xfrm rot="0">
            <a:off x="3230880" y="6780108"/>
            <a:ext cx="3291840" cy="389467"/>
            <a:chOff x="0" y="0"/>
            <a:chExt cx="4389120" cy="519289"/>
          </a:xfrm>
        </p:grpSpPr>
        <p:sp>
          <p:nvSpPr>
            <p:cNvPr name="Freeform 5" id="5"/>
            <p:cNvSpPr/>
            <p:nvPr/>
          </p:nvSpPr>
          <p:spPr>
            <a:xfrm flipH="false" flipV="false" rot="0">
              <a:off x="0" y="0"/>
              <a:ext cx="4389120" cy="519289"/>
            </a:xfrm>
            <a:custGeom>
              <a:avLst/>
              <a:gdLst/>
              <a:ahLst/>
              <a:cxnLst/>
              <a:rect r="r" b="b" t="t" l="l"/>
              <a:pathLst>
                <a:path h="519289" w="4389120">
                  <a:moveTo>
                    <a:pt x="0" y="0"/>
                  </a:moveTo>
                  <a:lnTo>
                    <a:pt x="4389120" y="0"/>
                  </a:lnTo>
                  <a:lnTo>
                    <a:pt x="4389120" y="519289"/>
                  </a:lnTo>
                  <a:lnTo>
                    <a:pt x="0" y="519289"/>
                  </a:lnTo>
                  <a:close/>
                </a:path>
              </a:pathLst>
            </a:custGeom>
            <a:solidFill>
              <a:srgbClr val="000000">
                <a:alpha val="0"/>
              </a:srgbClr>
            </a:solidFill>
          </p:spPr>
        </p:sp>
        <p:sp>
          <p:nvSpPr>
            <p:cNvPr name="TextBox 6" id="6"/>
            <p:cNvSpPr txBox="true"/>
            <p:nvPr/>
          </p:nvSpPr>
          <p:spPr>
            <a:xfrm>
              <a:off x="0" y="-19050"/>
              <a:ext cx="4389120" cy="538339"/>
            </a:xfrm>
            <a:prstGeom prst="rect">
              <a:avLst/>
            </a:prstGeom>
          </p:spPr>
          <p:txBody>
            <a:bodyPr anchor="ctr" rtlCol="false" tIns="0" lIns="0" bIns="0" rIns="0"/>
            <a:lstStyle/>
            <a:p>
              <a:pPr algn="ctr">
                <a:lnSpc>
                  <a:spcPts val="1152"/>
                </a:lnSpc>
              </a:pPr>
              <a:r>
                <a:rPr lang="en-US" sz="960">
                  <a:solidFill>
                    <a:srgbClr val="898989"/>
                  </a:solidFill>
                  <a:latin typeface="Calibri (MS)"/>
                  <a:ea typeface="Calibri (MS)"/>
                  <a:cs typeface="Calibri (MS)"/>
                  <a:sym typeface="Calibri (MS)"/>
                </a:rPr>
                <a:t>Department of Artificial Intelligence &amp; Machine Learning</a:t>
              </a:r>
            </a:p>
          </p:txBody>
        </p:sp>
      </p:grpSp>
      <p:grpSp>
        <p:nvGrpSpPr>
          <p:cNvPr name="Group 7" id="7"/>
          <p:cNvGrpSpPr/>
          <p:nvPr/>
        </p:nvGrpSpPr>
        <p:grpSpPr>
          <a:xfrm rot="0">
            <a:off x="6888480" y="6780108"/>
            <a:ext cx="2194560" cy="389467"/>
            <a:chOff x="0" y="0"/>
            <a:chExt cx="2926080" cy="519289"/>
          </a:xfrm>
        </p:grpSpPr>
        <p:sp>
          <p:nvSpPr>
            <p:cNvPr name="Freeform 8" id="8"/>
            <p:cNvSpPr/>
            <p:nvPr/>
          </p:nvSpPr>
          <p:spPr>
            <a:xfrm flipH="false" flipV="false" rot="0">
              <a:off x="0" y="0"/>
              <a:ext cx="2926080" cy="519289"/>
            </a:xfrm>
            <a:custGeom>
              <a:avLst/>
              <a:gdLst/>
              <a:ahLst/>
              <a:cxnLst/>
              <a:rect r="r" b="b" t="t" l="l"/>
              <a:pathLst>
                <a:path h="519289" w="2926080">
                  <a:moveTo>
                    <a:pt x="0" y="0"/>
                  </a:moveTo>
                  <a:lnTo>
                    <a:pt x="2926080" y="0"/>
                  </a:lnTo>
                  <a:lnTo>
                    <a:pt x="2926080" y="519289"/>
                  </a:lnTo>
                  <a:lnTo>
                    <a:pt x="0" y="519289"/>
                  </a:lnTo>
                  <a:close/>
                </a:path>
              </a:pathLst>
            </a:custGeom>
            <a:solidFill>
              <a:srgbClr val="000000">
                <a:alpha val="0"/>
              </a:srgbClr>
            </a:solidFill>
          </p:spPr>
        </p:sp>
        <p:sp>
          <p:nvSpPr>
            <p:cNvPr name="TextBox 9" id="9"/>
            <p:cNvSpPr txBox="true"/>
            <p:nvPr/>
          </p:nvSpPr>
          <p:spPr>
            <a:xfrm>
              <a:off x="0" y="-19050"/>
              <a:ext cx="2926080" cy="538339"/>
            </a:xfrm>
            <a:prstGeom prst="rect">
              <a:avLst/>
            </a:prstGeom>
          </p:spPr>
          <p:txBody>
            <a:bodyPr anchor="ctr" rtlCol="false" tIns="0" lIns="0" bIns="0" rIns="0"/>
            <a:lstStyle/>
            <a:p>
              <a:pPr algn="r">
                <a:lnSpc>
                  <a:spcPts val="1152"/>
                </a:lnSpc>
              </a:pPr>
              <a:r>
                <a:rPr lang="en-US" sz="960">
                  <a:solidFill>
                    <a:srgbClr val="898989"/>
                  </a:solidFill>
                  <a:latin typeface="Calibri (MS)"/>
                  <a:ea typeface="Calibri (MS)"/>
                  <a:cs typeface="Calibri (MS)"/>
                  <a:sym typeface="Calibri (MS)"/>
                </a:rPr>
                <a:t>12</a:t>
              </a:r>
            </a:p>
          </p:txBody>
        </p:sp>
      </p:grpSp>
      <p:grpSp>
        <p:nvGrpSpPr>
          <p:cNvPr name="Group 10" id="10"/>
          <p:cNvGrpSpPr/>
          <p:nvPr/>
        </p:nvGrpSpPr>
        <p:grpSpPr>
          <a:xfrm rot="0">
            <a:off x="252447" y="6780108"/>
            <a:ext cx="2194560" cy="389467"/>
            <a:chOff x="0" y="0"/>
            <a:chExt cx="2926080" cy="519289"/>
          </a:xfrm>
        </p:grpSpPr>
        <p:sp>
          <p:nvSpPr>
            <p:cNvPr name="Freeform 11" id="11"/>
            <p:cNvSpPr/>
            <p:nvPr/>
          </p:nvSpPr>
          <p:spPr>
            <a:xfrm flipH="false" flipV="false" rot="0">
              <a:off x="0" y="0"/>
              <a:ext cx="2926080" cy="519289"/>
            </a:xfrm>
            <a:custGeom>
              <a:avLst/>
              <a:gdLst/>
              <a:ahLst/>
              <a:cxnLst/>
              <a:rect r="r" b="b" t="t" l="l"/>
              <a:pathLst>
                <a:path h="519289" w="2926080">
                  <a:moveTo>
                    <a:pt x="0" y="0"/>
                  </a:moveTo>
                  <a:lnTo>
                    <a:pt x="2926080" y="0"/>
                  </a:lnTo>
                  <a:lnTo>
                    <a:pt x="2926080" y="519289"/>
                  </a:lnTo>
                  <a:lnTo>
                    <a:pt x="0" y="519289"/>
                  </a:lnTo>
                  <a:close/>
                </a:path>
              </a:pathLst>
            </a:custGeom>
            <a:solidFill>
              <a:srgbClr val="000000">
                <a:alpha val="0"/>
              </a:srgbClr>
            </a:solidFill>
          </p:spPr>
        </p:sp>
        <p:sp>
          <p:nvSpPr>
            <p:cNvPr name="TextBox 12" id="12"/>
            <p:cNvSpPr txBox="true"/>
            <p:nvPr/>
          </p:nvSpPr>
          <p:spPr>
            <a:xfrm>
              <a:off x="0" y="-19050"/>
              <a:ext cx="2926080" cy="538339"/>
            </a:xfrm>
            <a:prstGeom prst="rect">
              <a:avLst/>
            </a:prstGeom>
          </p:spPr>
          <p:txBody>
            <a:bodyPr anchor="ctr" rtlCol="false" tIns="0" lIns="0" bIns="0" rIns="0"/>
            <a:lstStyle/>
            <a:p>
              <a:pPr algn="l">
                <a:lnSpc>
                  <a:spcPts val="1152"/>
                </a:lnSpc>
              </a:pPr>
              <a:r>
                <a:rPr lang="en-US" sz="960">
                  <a:solidFill>
                    <a:srgbClr val="898989"/>
                  </a:solidFill>
                  <a:latin typeface="Calibri (MS)"/>
                  <a:ea typeface="Calibri (MS)"/>
                  <a:cs typeface="Calibri (MS)"/>
                  <a:sym typeface="Calibri (MS)"/>
                </a:rPr>
                <a:t>4-11-25</a:t>
              </a:r>
            </a:p>
          </p:txBody>
        </p:sp>
      </p:grpSp>
      <p:sp>
        <p:nvSpPr>
          <p:cNvPr name="Freeform 13" id="13"/>
          <p:cNvSpPr/>
          <p:nvPr/>
        </p:nvSpPr>
        <p:spPr>
          <a:xfrm flipH="false" flipV="false" rot="0">
            <a:off x="711073" y="1738335"/>
            <a:ext cx="2757813" cy="3877405"/>
          </a:xfrm>
          <a:custGeom>
            <a:avLst/>
            <a:gdLst/>
            <a:ahLst/>
            <a:cxnLst/>
            <a:rect r="r" b="b" t="t" l="l"/>
            <a:pathLst>
              <a:path h="3877405" w="2757813">
                <a:moveTo>
                  <a:pt x="0" y="0"/>
                </a:moveTo>
                <a:lnTo>
                  <a:pt x="2757813" y="0"/>
                </a:lnTo>
                <a:lnTo>
                  <a:pt x="2757813" y="3877405"/>
                </a:lnTo>
                <a:lnTo>
                  <a:pt x="0" y="3877405"/>
                </a:lnTo>
                <a:lnTo>
                  <a:pt x="0" y="0"/>
                </a:lnTo>
                <a:close/>
              </a:path>
            </a:pathLst>
          </a:custGeom>
          <a:blipFill>
            <a:blip r:embed="rId3"/>
            <a:stretch>
              <a:fillRect l="0" t="-1600" r="-60613" b="-597"/>
            </a:stretch>
          </a:blipFill>
        </p:spPr>
      </p:sp>
      <p:sp>
        <p:nvSpPr>
          <p:cNvPr name="TextBox 14" id="14"/>
          <p:cNvSpPr txBox="true"/>
          <p:nvPr/>
        </p:nvSpPr>
        <p:spPr>
          <a:xfrm rot="0">
            <a:off x="3468886" y="50741"/>
            <a:ext cx="2815828" cy="863600"/>
          </a:xfrm>
          <a:prstGeom prst="rect">
            <a:avLst/>
          </a:prstGeom>
        </p:spPr>
        <p:txBody>
          <a:bodyPr anchor="t" rtlCol="false" tIns="0" lIns="0" bIns="0" rIns="0">
            <a:spAutoFit/>
          </a:bodyPr>
          <a:lstStyle/>
          <a:p>
            <a:pPr algn="ctr">
              <a:lnSpc>
                <a:spcPts val="7000"/>
              </a:lnSpc>
            </a:pPr>
            <a:r>
              <a:rPr lang="en-US" sz="5000" b="true">
                <a:solidFill>
                  <a:srgbClr val="000000"/>
                </a:solidFill>
                <a:latin typeface="Canva Sans Bold"/>
                <a:ea typeface="Canva Sans Bold"/>
                <a:cs typeface="Canva Sans Bold"/>
                <a:sym typeface="Canva Sans Bold"/>
              </a:rPr>
              <a:t>Insertion</a:t>
            </a:r>
          </a:p>
        </p:txBody>
      </p:sp>
      <p:sp>
        <p:nvSpPr>
          <p:cNvPr name="Freeform 15" id="15"/>
          <p:cNvSpPr/>
          <p:nvPr/>
        </p:nvSpPr>
        <p:spPr>
          <a:xfrm flipH="false" flipV="false" rot="0">
            <a:off x="3795570" y="2040616"/>
            <a:ext cx="5226510" cy="3613216"/>
          </a:xfrm>
          <a:custGeom>
            <a:avLst/>
            <a:gdLst/>
            <a:ahLst/>
            <a:cxnLst/>
            <a:rect r="r" b="b" t="t" l="l"/>
            <a:pathLst>
              <a:path h="3613216" w="5226510">
                <a:moveTo>
                  <a:pt x="0" y="0"/>
                </a:moveTo>
                <a:lnTo>
                  <a:pt x="5226510" y="0"/>
                </a:lnTo>
                <a:lnTo>
                  <a:pt x="5226510" y="3613216"/>
                </a:lnTo>
                <a:lnTo>
                  <a:pt x="0" y="3613216"/>
                </a:lnTo>
                <a:lnTo>
                  <a:pt x="0" y="0"/>
                </a:lnTo>
                <a:close/>
              </a:path>
            </a:pathLst>
          </a:custGeom>
          <a:blipFill>
            <a:blip r:embed="rId4"/>
            <a:stretch>
              <a:fillRect l="0" t="0" r="-14380" b="0"/>
            </a:stretch>
          </a:blipFill>
        </p:spPr>
      </p:sp>
      <p:sp>
        <p:nvSpPr>
          <p:cNvPr name="TextBox 16" id="16"/>
          <p:cNvSpPr txBox="true"/>
          <p:nvPr/>
        </p:nvSpPr>
        <p:spPr>
          <a:xfrm rot="0">
            <a:off x="3795570" y="1318468"/>
            <a:ext cx="2757813" cy="580390"/>
          </a:xfrm>
          <a:prstGeom prst="rect">
            <a:avLst/>
          </a:prstGeom>
        </p:spPr>
        <p:txBody>
          <a:bodyPr anchor="t" rtlCol="false" tIns="0" lIns="0" bIns="0" rIns="0">
            <a:spAutoFit/>
          </a:bodyPr>
          <a:lstStyle/>
          <a:p>
            <a:pPr algn="ctr" marL="734059" indent="-367030" lvl="1">
              <a:lnSpc>
                <a:spcPts val="4759"/>
              </a:lnSpc>
              <a:buFont typeface="Arial"/>
              <a:buChar char="•"/>
            </a:pPr>
            <a:r>
              <a:rPr lang="en-US" b="true" sz="3399">
                <a:solidFill>
                  <a:srgbClr val="000000"/>
                </a:solidFill>
                <a:latin typeface="Canva Sans Bold"/>
                <a:ea typeface="Canva Sans Bold"/>
                <a:cs typeface="Canva Sans Bold"/>
                <a:sym typeface="Canva Sans Bold"/>
              </a:rPr>
              <a:t>Bookings</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7261054" y="155516"/>
            <a:ext cx="2306267" cy="435009"/>
            <a:chOff x="0" y="0"/>
            <a:chExt cx="3075022" cy="580012"/>
          </a:xfrm>
        </p:grpSpPr>
        <p:sp>
          <p:nvSpPr>
            <p:cNvPr name="Freeform 3" id="3"/>
            <p:cNvSpPr/>
            <p:nvPr/>
          </p:nvSpPr>
          <p:spPr>
            <a:xfrm flipH="false" flipV="false" rot="0">
              <a:off x="0" y="0"/>
              <a:ext cx="3075051" cy="580009"/>
            </a:xfrm>
            <a:custGeom>
              <a:avLst/>
              <a:gdLst/>
              <a:ahLst/>
              <a:cxnLst/>
              <a:rect r="r" b="b" t="t" l="l"/>
              <a:pathLst>
                <a:path h="580009" w="3075051">
                  <a:moveTo>
                    <a:pt x="0" y="0"/>
                  </a:moveTo>
                  <a:lnTo>
                    <a:pt x="3075051" y="0"/>
                  </a:lnTo>
                  <a:lnTo>
                    <a:pt x="3075051" y="580009"/>
                  </a:lnTo>
                  <a:lnTo>
                    <a:pt x="0" y="580009"/>
                  </a:lnTo>
                  <a:lnTo>
                    <a:pt x="0" y="0"/>
                  </a:lnTo>
                  <a:close/>
                </a:path>
              </a:pathLst>
            </a:custGeom>
            <a:blipFill>
              <a:blip r:embed="rId2"/>
              <a:stretch>
                <a:fillRect l="0" t="0" r="0" b="0"/>
              </a:stretch>
            </a:blipFill>
          </p:spPr>
        </p:sp>
      </p:grpSp>
      <p:grpSp>
        <p:nvGrpSpPr>
          <p:cNvPr name="Group 4" id="4"/>
          <p:cNvGrpSpPr/>
          <p:nvPr/>
        </p:nvGrpSpPr>
        <p:grpSpPr>
          <a:xfrm rot="0">
            <a:off x="3230880" y="6780108"/>
            <a:ext cx="3291840" cy="389467"/>
            <a:chOff x="0" y="0"/>
            <a:chExt cx="4389120" cy="519289"/>
          </a:xfrm>
        </p:grpSpPr>
        <p:sp>
          <p:nvSpPr>
            <p:cNvPr name="Freeform 5" id="5"/>
            <p:cNvSpPr/>
            <p:nvPr/>
          </p:nvSpPr>
          <p:spPr>
            <a:xfrm flipH="false" flipV="false" rot="0">
              <a:off x="0" y="0"/>
              <a:ext cx="4389120" cy="519289"/>
            </a:xfrm>
            <a:custGeom>
              <a:avLst/>
              <a:gdLst/>
              <a:ahLst/>
              <a:cxnLst/>
              <a:rect r="r" b="b" t="t" l="l"/>
              <a:pathLst>
                <a:path h="519289" w="4389120">
                  <a:moveTo>
                    <a:pt x="0" y="0"/>
                  </a:moveTo>
                  <a:lnTo>
                    <a:pt x="4389120" y="0"/>
                  </a:lnTo>
                  <a:lnTo>
                    <a:pt x="4389120" y="519289"/>
                  </a:lnTo>
                  <a:lnTo>
                    <a:pt x="0" y="519289"/>
                  </a:lnTo>
                  <a:close/>
                </a:path>
              </a:pathLst>
            </a:custGeom>
            <a:solidFill>
              <a:srgbClr val="000000">
                <a:alpha val="0"/>
              </a:srgbClr>
            </a:solidFill>
          </p:spPr>
        </p:sp>
        <p:sp>
          <p:nvSpPr>
            <p:cNvPr name="TextBox 6" id="6"/>
            <p:cNvSpPr txBox="true"/>
            <p:nvPr/>
          </p:nvSpPr>
          <p:spPr>
            <a:xfrm>
              <a:off x="0" y="-19050"/>
              <a:ext cx="4389120" cy="538339"/>
            </a:xfrm>
            <a:prstGeom prst="rect">
              <a:avLst/>
            </a:prstGeom>
          </p:spPr>
          <p:txBody>
            <a:bodyPr anchor="ctr" rtlCol="false" tIns="0" lIns="0" bIns="0" rIns="0"/>
            <a:lstStyle/>
            <a:p>
              <a:pPr algn="ctr">
                <a:lnSpc>
                  <a:spcPts val="1152"/>
                </a:lnSpc>
              </a:pPr>
              <a:r>
                <a:rPr lang="en-US" sz="960">
                  <a:solidFill>
                    <a:srgbClr val="898989"/>
                  </a:solidFill>
                  <a:latin typeface="Calibri (MS)"/>
                  <a:ea typeface="Calibri (MS)"/>
                  <a:cs typeface="Calibri (MS)"/>
                  <a:sym typeface="Calibri (MS)"/>
                </a:rPr>
                <a:t>Department of Artificial Intelligence &amp; Machine Learning</a:t>
              </a:r>
            </a:p>
          </p:txBody>
        </p:sp>
      </p:grpSp>
      <p:grpSp>
        <p:nvGrpSpPr>
          <p:cNvPr name="Group 7" id="7"/>
          <p:cNvGrpSpPr/>
          <p:nvPr/>
        </p:nvGrpSpPr>
        <p:grpSpPr>
          <a:xfrm rot="0">
            <a:off x="6888480" y="6780108"/>
            <a:ext cx="2194560" cy="389467"/>
            <a:chOff x="0" y="0"/>
            <a:chExt cx="2926080" cy="519289"/>
          </a:xfrm>
        </p:grpSpPr>
        <p:sp>
          <p:nvSpPr>
            <p:cNvPr name="Freeform 8" id="8"/>
            <p:cNvSpPr/>
            <p:nvPr/>
          </p:nvSpPr>
          <p:spPr>
            <a:xfrm flipH="false" flipV="false" rot="0">
              <a:off x="0" y="0"/>
              <a:ext cx="2926080" cy="519289"/>
            </a:xfrm>
            <a:custGeom>
              <a:avLst/>
              <a:gdLst/>
              <a:ahLst/>
              <a:cxnLst/>
              <a:rect r="r" b="b" t="t" l="l"/>
              <a:pathLst>
                <a:path h="519289" w="2926080">
                  <a:moveTo>
                    <a:pt x="0" y="0"/>
                  </a:moveTo>
                  <a:lnTo>
                    <a:pt x="2926080" y="0"/>
                  </a:lnTo>
                  <a:lnTo>
                    <a:pt x="2926080" y="519289"/>
                  </a:lnTo>
                  <a:lnTo>
                    <a:pt x="0" y="519289"/>
                  </a:lnTo>
                  <a:close/>
                </a:path>
              </a:pathLst>
            </a:custGeom>
            <a:solidFill>
              <a:srgbClr val="000000">
                <a:alpha val="0"/>
              </a:srgbClr>
            </a:solidFill>
          </p:spPr>
        </p:sp>
        <p:sp>
          <p:nvSpPr>
            <p:cNvPr name="TextBox 9" id="9"/>
            <p:cNvSpPr txBox="true"/>
            <p:nvPr/>
          </p:nvSpPr>
          <p:spPr>
            <a:xfrm>
              <a:off x="0" y="-19050"/>
              <a:ext cx="2926080" cy="538339"/>
            </a:xfrm>
            <a:prstGeom prst="rect">
              <a:avLst/>
            </a:prstGeom>
          </p:spPr>
          <p:txBody>
            <a:bodyPr anchor="ctr" rtlCol="false" tIns="0" lIns="0" bIns="0" rIns="0"/>
            <a:lstStyle/>
            <a:p>
              <a:pPr algn="r">
                <a:lnSpc>
                  <a:spcPts val="1152"/>
                </a:lnSpc>
              </a:pPr>
              <a:r>
                <a:rPr lang="en-US" sz="960">
                  <a:solidFill>
                    <a:srgbClr val="898989"/>
                  </a:solidFill>
                  <a:latin typeface="Calibri (MS)"/>
                  <a:ea typeface="Calibri (MS)"/>
                  <a:cs typeface="Calibri (MS)"/>
                  <a:sym typeface="Calibri (MS)"/>
                </a:rPr>
                <a:t>13</a:t>
              </a:r>
            </a:p>
          </p:txBody>
        </p:sp>
      </p:grpSp>
      <p:grpSp>
        <p:nvGrpSpPr>
          <p:cNvPr name="Group 10" id="10"/>
          <p:cNvGrpSpPr/>
          <p:nvPr/>
        </p:nvGrpSpPr>
        <p:grpSpPr>
          <a:xfrm rot="0">
            <a:off x="252447" y="6780108"/>
            <a:ext cx="2194560" cy="389467"/>
            <a:chOff x="0" y="0"/>
            <a:chExt cx="2926080" cy="519289"/>
          </a:xfrm>
        </p:grpSpPr>
        <p:sp>
          <p:nvSpPr>
            <p:cNvPr name="Freeform 11" id="11"/>
            <p:cNvSpPr/>
            <p:nvPr/>
          </p:nvSpPr>
          <p:spPr>
            <a:xfrm flipH="false" flipV="false" rot="0">
              <a:off x="0" y="0"/>
              <a:ext cx="2926080" cy="519289"/>
            </a:xfrm>
            <a:custGeom>
              <a:avLst/>
              <a:gdLst/>
              <a:ahLst/>
              <a:cxnLst/>
              <a:rect r="r" b="b" t="t" l="l"/>
              <a:pathLst>
                <a:path h="519289" w="2926080">
                  <a:moveTo>
                    <a:pt x="0" y="0"/>
                  </a:moveTo>
                  <a:lnTo>
                    <a:pt x="2926080" y="0"/>
                  </a:lnTo>
                  <a:lnTo>
                    <a:pt x="2926080" y="519289"/>
                  </a:lnTo>
                  <a:lnTo>
                    <a:pt x="0" y="519289"/>
                  </a:lnTo>
                  <a:close/>
                </a:path>
              </a:pathLst>
            </a:custGeom>
            <a:solidFill>
              <a:srgbClr val="000000">
                <a:alpha val="0"/>
              </a:srgbClr>
            </a:solidFill>
          </p:spPr>
        </p:sp>
        <p:sp>
          <p:nvSpPr>
            <p:cNvPr name="TextBox 12" id="12"/>
            <p:cNvSpPr txBox="true"/>
            <p:nvPr/>
          </p:nvSpPr>
          <p:spPr>
            <a:xfrm>
              <a:off x="0" y="-19050"/>
              <a:ext cx="2926080" cy="538339"/>
            </a:xfrm>
            <a:prstGeom prst="rect">
              <a:avLst/>
            </a:prstGeom>
          </p:spPr>
          <p:txBody>
            <a:bodyPr anchor="ctr" rtlCol="false" tIns="0" lIns="0" bIns="0" rIns="0"/>
            <a:lstStyle/>
            <a:p>
              <a:pPr algn="l">
                <a:lnSpc>
                  <a:spcPts val="1152"/>
                </a:lnSpc>
              </a:pPr>
              <a:r>
                <a:rPr lang="en-US" sz="960">
                  <a:solidFill>
                    <a:srgbClr val="898989"/>
                  </a:solidFill>
                  <a:latin typeface="Calibri (MS)"/>
                  <a:ea typeface="Calibri (MS)"/>
                  <a:cs typeface="Calibri (MS)"/>
                  <a:sym typeface="Calibri (MS)"/>
                </a:rPr>
                <a:t>4-11-25</a:t>
              </a:r>
            </a:p>
          </p:txBody>
        </p:sp>
      </p:grpSp>
      <p:sp>
        <p:nvSpPr>
          <p:cNvPr name="Freeform 13" id="13"/>
          <p:cNvSpPr/>
          <p:nvPr/>
        </p:nvSpPr>
        <p:spPr>
          <a:xfrm flipH="false" flipV="false" rot="0">
            <a:off x="991069" y="2169369"/>
            <a:ext cx="7204605" cy="3826983"/>
          </a:xfrm>
          <a:custGeom>
            <a:avLst/>
            <a:gdLst/>
            <a:ahLst/>
            <a:cxnLst/>
            <a:rect r="r" b="b" t="t" l="l"/>
            <a:pathLst>
              <a:path h="3826983" w="7204605">
                <a:moveTo>
                  <a:pt x="0" y="0"/>
                </a:moveTo>
                <a:lnTo>
                  <a:pt x="7204605" y="0"/>
                </a:lnTo>
                <a:lnTo>
                  <a:pt x="7204605" y="3826983"/>
                </a:lnTo>
                <a:lnTo>
                  <a:pt x="0" y="3826983"/>
                </a:lnTo>
                <a:lnTo>
                  <a:pt x="0" y="0"/>
                </a:lnTo>
                <a:close/>
              </a:path>
            </a:pathLst>
          </a:custGeom>
          <a:blipFill>
            <a:blip r:embed="rId3"/>
            <a:stretch>
              <a:fillRect l="0" t="0" r="-3393" b="0"/>
            </a:stretch>
          </a:blipFill>
        </p:spPr>
      </p:sp>
      <p:sp>
        <p:nvSpPr>
          <p:cNvPr name="TextBox 14" id="14"/>
          <p:cNvSpPr txBox="true"/>
          <p:nvPr/>
        </p:nvSpPr>
        <p:spPr>
          <a:xfrm rot="0">
            <a:off x="3478411" y="50741"/>
            <a:ext cx="2815828" cy="863600"/>
          </a:xfrm>
          <a:prstGeom prst="rect">
            <a:avLst/>
          </a:prstGeom>
        </p:spPr>
        <p:txBody>
          <a:bodyPr anchor="t" rtlCol="false" tIns="0" lIns="0" bIns="0" rIns="0">
            <a:spAutoFit/>
          </a:bodyPr>
          <a:lstStyle/>
          <a:p>
            <a:pPr algn="ctr">
              <a:lnSpc>
                <a:spcPts val="7000"/>
              </a:lnSpc>
            </a:pPr>
            <a:r>
              <a:rPr lang="en-US" sz="5000" b="true">
                <a:solidFill>
                  <a:srgbClr val="000000"/>
                </a:solidFill>
                <a:latin typeface="Canva Sans Bold"/>
                <a:ea typeface="Canva Sans Bold"/>
                <a:cs typeface="Canva Sans Bold"/>
                <a:sym typeface="Canva Sans Bold"/>
              </a:rPr>
              <a:t>Insertion</a:t>
            </a:r>
          </a:p>
        </p:txBody>
      </p:sp>
      <p:sp>
        <p:nvSpPr>
          <p:cNvPr name="TextBox 15" id="15"/>
          <p:cNvSpPr txBox="true"/>
          <p:nvPr/>
        </p:nvSpPr>
        <p:spPr>
          <a:xfrm rot="0">
            <a:off x="0" y="1166106"/>
            <a:ext cx="5829497" cy="580390"/>
          </a:xfrm>
          <a:prstGeom prst="rect">
            <a:avLst/>
          </a:prstGeom>
        </p:spPr>
        <p:txBody>
          <a:bodyPr anchor="t" rtlCol="false" tIns="0" lIns="0" bIns="0" rIns="0">
            <a:spAutoFit/>
          </a:bodyPr>
          <a:lstStyle/>
          <a:p>
            <a:pPr algn="l" marL="734059" indent="-367030" lvl="1">
              <a:lnSpc>
                <a:spcPts val="4759"/>
              </a:lnSpc>
              <a:buFont typeface="Arial"/>
              <a:buChar char="•"/>
            </a:pPr>
            <a:r>
              <a:rPr lang="en-US" b="true" sz="3399">
                <a:solidFill>
                  <a:srgbClr val="000000"/>
                </a:solidFill>
                <a:latin typeface="Canva Sans Bold"/>
                <a:ea typeface="Canva Sans Bold"/>
                <a:cs typeface="Canva Sans Bold"/>
                <a:sym typeface="Canva Sans Bold"/>
              </a:rPr>
              <a:t>c_user</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7261054" y="155516"/>
            <a:ext cx="2306267" cy="435009"/>
            <a:chOff x="0" y="0"/>
            <a:chExt cx="3075022" cy="580012"/>
          </a:xfrm>
        </p:grpSpPr>
        <p:sp>
          <p:nvSpPr>
            <p:cNvPr name="Freeform 3" id="3"/>
            <p:cNvSpPr/>
            <p:nvPr/>
          </p:nvSpPr>
          <p:spPr>
            <a:xfrm flipH="false" flipV="false" rot="0">
              <a:off x="0" y="0"/>
              <a:ext cx="3075051" cy="580009"/>
            </a:xfrm>
            <a:custGeom>
              <a:avLst/>
              <a:gdLst/>
              <a:ahLst/>
              <a:cxnLst/>
              <a:rect r="r" b="b" t="t" l="l"/>
              <a:pathLst>
                <a:path h="580009" w="3075051">
                  <a:moveTo>
                    <a:pt x="0" y="0"/>
                  </a:moveTo>
                  <a:lnTo>
                    <a:pt x="3075051" y="0"/>
                  </a:lnTo>
                  <a:lnTo>
                    <a:pt x="3075051" y="580009"/>
                  </a:lnTo>
                  <a:lnTo>
                    <a:pt x="0" y="580009"/>
                  </a:lnTo>
                  <a:lnTo>
                    <a:pt x="0" y="0"/>
                  </a:lnTo>
                  <a:close/>
                </a:path>
              </a:pathLst>
            </a:custGeom>
            <a:blipFill>
              <a:blip r:embed="rId2"/>
              <a:stretch>
                <a:fillRect l="0" t="0" r="0" b="0"/>
              </a:stretch>
            </a:blipFill>
          </p:spPr>
        </p:sp>
      </p:grpSp>
      <p:grpSp>
        <p:nvGrpSpPr>
          <p:cNvPr name="Group 4" id="4"/>
          <p:cNvGrpSpPr/>
          <p:nvPr/>
        </p:nvGrpSpPr>
        <p:grpSpPr>
          <a:xfrm rot="0">
            <a:off x="3230880" y="6780108"/>
            <a:ext cx="3291840" cy="389467"/>
            <a:chOff x="0" y="0"/>
            <a:chExt cx="4389120" cy="519289"/>
          </a:xfrm>
        </p:grpSpPr>
        <p:sp>
          <p:nvSpPr>
            <p:cNvPr name="Freeform 5" id="5"/>
            <p:cNvSpPr/>
            <p:nvPr/>
          </p:nvSpPr>
          <p:spPr>
            <a:xfrm flipH="false" flipV="false" rot="0">
              <a:off x="0" y="0"/>
              <a:ext cx="4389120" cy="519289"/>
            </a:xfrm>
            <a:custGeom>
              <a:avLst/>
              <a:gdLst/>
              <a:ahLst/>
              <a:cxnLst/>
              <a:rect r="r" b="b" t="t" l="l"/>
              <a:pathLst>
                <a:path h="519289" w="4389120">
                  <a:moveTo>
                    <a:pt x="0" y="0"/>
                  </a:moveTo>
                  <a:lnTo>
                    <a:pt x="4389120" y="0"/>
                  </a:lnTo>
                  <a:lnTo>
                    <a:pt x="4389120" y="519289"/>
                  </a:lnTo>
                  <a:lnTo>
                    <a:pt x="0" y="519289"/>
                  </a:lnTo>
                  <a:close/>
                </a:path>
              </a:pathLst>
            </a:custGeom>
            <a:solidFill>
              <a:srgbClr val="000000">
                <a:alpha val="0"/>
              </a:srgbClr>
            </a:solidFill>
          </p:spPr>
        </p:sp>
        <p:sp>
          <p:nvSpPr>
            <p:cNvPr name="TextBox 6" id="6"/>
            <p:cNvSpPr txBox="true"/>
            <p:nvPr/>
          </p:nvSpPr>
          <p:spPr>
            <a:xfrm>
              <a:off x="0" y="-19050"/>
              <a:ext cx="4389120" cy="538339"/>
            </a:xfrm>
            <a:prstGeom prst="rect">
              <a:avLst/>
            </a:prstGeom>
          </p:spPr>
          <p:txBody>
            <a:bodyPr anchor="ctr" rtlCol="false" tIns="0" lIns="0" bIns="0" rIns="0"/>
            <a:lstStyle/>
            <a:p>
              <a:pPr algn="ctr">
                <a:lnSpc>
                  <a:spcPts val="1152"/>
                </a:lnSpc>
              </a:pPr>
              <a:r>
                <a:rPr lang="en-US" sz="960">
                  <a:solidFill>
                    <a:srgbClr val="898989"/>
                  </a:solidFill>
                  <a:latin typeface="Calibri (MS)"/>
                  <a:ea typeface="Calibri (MS)"/>
                  <a:cs typeface="Calibri (MS)"/>
                  <a:sym typeface="Calibri (MS)"/>
                </a:rPr>
                <a:t>Department of Artificial Intelligence &amp; Machine Learning</a:t>
              </a:r>
            </a:p>
          </p:txBody>
        </p:sp>
      </p:grpSp>
      <p:grpSp>
        <p:nvGrpSpPr>
          <p:cNvPr name="Group 7" id="7"/>
          <p:cNvGrpSpPr/>
          <p:nvPr/>
        </p:nvGrpSpPr>
        <p:grpSpPr>
          <a:xfrm rot="0">
            <a:off x="6888480" y="6780108"/>
            <a:ext cx="2194560" cy="389467"/>
            <a:chOff x="0" y="0"/>
            <a:chExt cx="2926080" cy="519289"/>
          </a:xfrm>
        </p:grpSpPr>
        <p:sp>
          <p:nvSpPr>
            <p:cNvPr name="Freeform 8" id="8"/>
            <p:cNvSpPr/>
            <p:nvPr/>
          </p:nvSpPr>
          <p:spPr>
            <a:xfrm flipH="false" flipV="false" rot="0">
              <a:off x="0" y="0"/>
              <a:ext cx="2926080" cy="519289"/>
            </a:xfrm>
            <a:custGeom>
              <a:avLst/>
              <a:gdLst/>
              <a:ahLst/>
              <a:cxnLst/>
              <a:rect r="r" b="b" t="t" l="l"/>
              <a:pathLst>
                <a:path h="519289" w="2926080">
                  <a:moveTo>
                    <a:pt x="0" y="0"/>
                  </a:moveTo>
                  <a:lnTo>
                    <a:pt x="2926080" y="0"/>
                  </a:lnTo>
                  <a:lnTo>
                    <a:pt x="2926080" y="519289"/>
                  </a:lnTo>
                  <a:lnTo>
                    <a:pt x="0" y="519289"/>
                  </a:lnTo>
                  <a:close/>
                </a:path>
              </a:pathLst>
            </a:custGeom>
            <a:solidFill>
              <a:srgbClr val="000000">
                <a:alpha val="0"/>
              </a:srgbClr>
            </a:solidFill>
          </p:spPr>
        </p:sp>
        <p:sp>
          <p:nvSpPr>
            <p:cNvPr name="TextBox 9" id="9"/>
            <p:cNvSpPr txBox="true"/>
            <p:nvPr/>
          </p:nvSpPr>
          <p:spPr>
            <a:xfrm>
              <a:off x="0" y="-19050"/>
              <a:ext cx="2926080" cy="538339"/>
            </a:xfrm>
            <a:prstGeom prst="rect">
              <a:avLst/>
            </a:prstGeom>
          </p:spPr>
          <p:txBody>
            <a:bodyPr anchor="ctr" rtlCol="false" tIns="0" lIns="0" bIns="0" rIns="0"/>
            <a:lstStyle/>
            <a:p>
              <a:pPr algn="r">
                <a:lnSpc>
                  <a:spcPts val="1152"/>
                </a:lnSpc>
              </a:pPr>
              <a:r>
                <a:rPr lang="en-US" sz="960">
                  <a:solidFill>
                    <a:srgbClr val="898989"/>
                  </a:solidFill>
                  <a:latin typeface="Calibri (MS)"/>
                  <a:ea typeface="Calibri (MS)"/>
                  <a:cs typeface="Calibri (MS)"/>
                  <a:sym typeface="Calibri (MS)"/>
                </a:rPr>
                <a:t>14</a:t>
              </a:r>
            </a:p>
          </p:txBody>
        </p:sp>
      </p:grpSp>
      <p:grpSp>
        <p:nvGrpSpPr>
          <p:cNvPr name="Group 10" id="10"/>
          <p:cNvGrpSpPr/>
          <p:nvPr/>
        </p:nvGrpSpPr>
        <p:grpSpPr>
          <a:xfrm rot="0">
            <a:off x="252447" y="6780108"/>
            <a:ext cx="2194560" cy="389467"/>
            <a:chOff x="0" y="0"/>
            <a:chExt cx="2926080" cy="519289"/>
          </a:xfrm>
        </p:grpSpPr>
        <p:sp>
          <p:nvSpPr>
            <p:cNvPr name="Freeform 11" id="11"/>
            <p:cNvSpPr/>
            <p:nvPr/>
          </p:nvSpPr>
          <p:spPr>
            <a:xfrm flipH="false" flipV="false" rot="0">
              <a:off x="0" y="0"/>
              <a:ext cx="2926080" cy="519289"/>
            </a:xfrm>
            <a:custGeom>
              <a:avLst/>
              <a:gdLst/>
              <a:ahLst/>
              <a:cxnLst/>
              <a:rect r="r" b="b" t="t" l="l"/>
              <a:pathLst>
                <a:path h="519289" w="2926080">
                  <a:moveTo>
                    <a:pt x="0" y="0"/>
                  </a:moveTo>
                  <a:lnTo>
                    <a:pt x="2926080" y="0"/>
                  </a:lnTo>
                  <a:lnTo>
                    <a:pt x="2926080" y="519289"/>
                  </a:lnTo>
                  <a:lnTo>
                    <a:pt x="0" y="519289"/>
                  </a:lnTo>
                  <a:close/>
                </a:path>
              </a:pathLst>
            </a:custGeom>
            <a:solidFill>
              <a:srgbClr val="000000">
                <a:alpha val="0"/>
              </a:srgbClr>
            </a:solidFill>
          </p:spPr>
        </p:sp>
        <p:sp>
          <p:nvSpPr>
            <p:cNvPr name="TextBox 12" id="12"/>
            <p:cNvSpPr txBox="true"/>
            <p:nvPr/>
          </p:nvSpPr>
          <p:spPr>
            <a:xfrm>
              <a:off x="0" y="-19050"/>
              <a:ext cx="2926080" cy="538339"/>
            </a:xfrm>
            <a:prstGeom prst="rect">
              <a:avLst/>
            </a:prstGeom>
          </p:spPr>
          <p:txBody>
            <a:bodyPr anchor="ctr" rtlCol="false" tIns="0" lIns="0" bIns="0" rIns="0"/>
            <a:lstStyle/>
            <a:p>
              <a:pPr algn="l">
                <a:lnSpc>
                  <a:spcPts val="1152"/>
                </a:lnSpc>
              </a:pPr>
              <a:r>
                <a:rPr lang="en-US" sz="960">
                  <a:solidFill>
                    <a:srgbClr val="898989"/>
                  </a:solidFill>
                  <a:latin typeface="Calibri (MS)"/>
                  <a:ea typeface="Calibri (MS)"/>
                  <a:cs typeface="Calibri (MS)"/>
                  <a:sym typeface="Calibri (MS)"/>
                </a:rPr>
                <a:t>4-11-25</a:t>
              </a:r>
            </a:p>
          </p:txBody>
        </p:sp>
      </p:grpSp>
      <p:sp>
        <p:nvSpPr>
          <p:cNvPr name="TextBox 13" id="13"/>
          <p:cNvSpPr txBox="true"/>
          <p:nvPr/>
        </p:nvSpPr>
        <p:spPr>
          <a:xfrm rot="0">
            <a:off x="3478411" y="50741"/>
            <a:ext cx="2815828" cy="863600"/>
          </a:xfrm>
          <a:prstGeom prst="rect">
            <a:avLst/>
          </a:prstGeom>
        </p:spPr>
        <p:txBody>
          <a:bodyPr anchor="t" rtlCol="false" tIns="0" lIns="0" bIns="0" rIns="0">
            <a:spAutoFit/>
          </a:bodyPr>
          <a:lstStyle/>
          <a:p>
            <a:pPr algn="ctr">
              <a:lnSpc>
                <a:spcPts val="7000"/>
              </a:lnSpc>
            </a:pPr>
            <a:r>
              <a:rPr lang="en-US" sz="5000" b="true">
                <a:solidFill>
                  <a:srgbClr val="000000"/>
                </a:solidFill>
                <a:latin typeface="Canva Sans Bold"/>
                <a:ea typeface="Canva Sans Bold"/>
                <a:cs typeface="Canva Sans Bold"/>
                <a:sym typeface="Canva Sans Bold"/>
              </a:rPr>
              <a:t>Insertion</a:t>
            </a:r>
          </a:p>
        </p:txBody>
      </p:sp>
      <p:sp>
        <p:nvSpPr>
          <p:cNvPr name="Freeform 14" id="14"/>
          <p:cNvSpPr/>
          <p:nvPr/>
        </p:nvSpPr>
        <p:spPr>
          <a:xfrm flipH="false" flipV="false" rot="0">
            <a:off x="1224185" y="2479659"/>
            <a:ext cx="7500414" cy="3274245"/>
          </a:xfrm>
          <a:custGeom>
            <a:avLst/>
            <a:gdLst/>
            <a:ahLst/>
            <a:cxnLst/>
            <a:rect r="r" b="b" t="t" l="l"/>
            <a:pathLst>
              <a:path h="3274245" w="7500414">
                <a:moveTo>
                  <a:pt x="0" y="0"/>
                </a:moveTo>
                <a:lnTo>
                  <a:pt x="7500414" y="0"/>
                </a:lnTo>
                <a:lnTo>
                  <a:pt x="7500414" y="3274246"/>
                </a:lnTo>
                <a:lnTo>
                  <a:pt x="0" y="3274246"/>
                </a:lnTo>
                <a:lnTo>
                  <a:pt x="0" y="0"/>
                </a:lnTo>
                <a:close/>
              </a:path>
            </a:pathLst>
          </a:custGeom>
          <a:blipFill>
            <a:blip r:embed="rId3"/>
            <a:stretch>
              <a:fillRect l="0" t="0" r="-7456" b="0"/>
            </a:stretch>
          </a:blipFill>
        </p:spPr>
      </p:sp>
      <p:sp>
        <p:nvSpPr>
          <p:cNvPr name="TextBox 15" id="15"/>
          <p:cNvSpPr txBox="true"/>
          <p:nvPr/>
        </p:nvSpPr>
        <p:spPr>
          <a:xfrm rot="0">
            <a:off x="464742" y="1477952"/>
            <a:ext cx="5829497" cy="580390"/>
          </a:xfrm>
          <a:prstGeom prst="rect">
            <a:avLst/>
          </a:prstGeom>
        </p:spPr>
        <p:txBody>
          <a:bodyPr anchor="t" rtlCol="false" tIns="0" lIns="0" bIns="0" rIns="0">
            <a:spAutoFit/>
          </a:bodyPr>
          <a:lstStyle/>
          <a:p>
            <a:pPr algn="l" marL="734059" indent="-367030" lvl="1">
              <a:lnSpc>
                <a:spcPts val="4759"/>
              </a:lnSpc>
              <a:buFont typeface="Arial"/>
              <a:buChar char="•"/>
            </a:pPr>
            <a:r>
              <a:rPr lang="en-US" b="true" sz="3399">
                <a:solidFill>
                  <a:srgbClr val="000000"/>
                </a:solidFill>
                <a:latin typeface="Canva Sans Bold"/>
                <a:ea typeface="Canva Sans Bold"/>
                <a:cs typeface="Canva Sans Bold"/>
                <a:sym typeface="Canva Sans Bold"/>
              </a:rPr>
              <a:t>movies</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7261054" y="155516"/>
            <a:ext cx="2306267" cy="435009"/>
            <a:chOff x="0" y="0"/>
            <a:chExt cx="3075022" cy="580012"/>
          </a:xfrm>
        </p:grpSpPr>
        <p:sp>
          <p:nvSpPr>
            <p:cNvPr name="Freeform 3" id="3"/>
            <p:cNvSpPr/>
            <p:nvPr/>
          </p:nvSpPr>
          <p:spPr>
            <a:xfrm flipH="false" flipV="false" rot="0">
              <a:off x="0" y="0"/>
              <a:ext cx="3075051" cy="580009"/>
            </a:xfrm>
            <a:custGeom>
              <a:avLst/>
              <a:gdLst/>
              <a:ahLst/>
              <a:cxnLst/>
              <a:rect r="r" b="b" t="t" l="l"/>
              <a:pathLst>
                <a:path h="580009" w="3075051">
                  <a:moveTo>
                    <a:pt x="0" y="0"/>
                  </a:moveTo>
                  <a:lnTo>
                    <a:pt x="3075051" y="0"/>
                  </a:lnTo>
                  <a:lnTo>
                    <a:pt x="3075051" y="580009"/>
                  </a:lnTo>
                  <a:lnTo>
                    <a:pt x="0" y="580009"/>
                  </a:lnTo>
                  <a:lnTo>
                    <a:pt x="0" y="0"/>
                  </a:lnTo>
                  <a:close/>
                </a:path>
              </a:pathLst>
            </a:custGeom>
            <a:blipFill>
              <a:blip r:embed="rId2"/>
              <a:stretch>
                <a:fillRect l="0" t="0" r="0" b="0"/>
              </a:stretch>
            </a:blipFill>
          </p:spPr>
        </p:sp>
      </p:grpSp>
      <p:grpSp>
        <p:nvGrpSpPr>
          <p:cNvPr name="Group 4" id="4"/>
          <p:cNvGrpSpPr/>
          <p:nvPr/>
        </p:nvGrpSpPr>
        <p:grpSpPr>
          <a:xfrm rot="0">
            <a:off x="3230880" y="6780108"/>
            <a:ext cx="3291840" cy="389467"/>
            <a:chOff x="0" y="0"/>
            <a:chExt cx="4389120" cy="519289"/>
          </a:xfrm>
        </p:grpSpPr>
        <p:sp>
          <p:nvSpPr>
            <p:cNvPr name="Freeform 5" id="5"/>
            <p:cNvSpPr/>
            <p:nvPr/>
          </p:nvSpPr>
          <p:spPr>
            <a:xfrm flipH="false" flipV="false" rot="0">
              <a:off x="0" y="0"/>
              <a:ext cx="4389120" cy="519289"/>
            </a:xfrm>
            <a:custGeom>
              <a:avLst/>
              <a:gdLst/>
              <a:ahLst/>
              <a:cxnLst/>
              <a:rect r="r" b="b" t="t" l="l"/>
              <a:pathLst>
                <a:path h="519289" w="4389120">
                  <a:moveTo>
                    <a:pt x="0" y="0"/>
                  </a:moveTo>
                  <a:lnTo>
                    <a:pt x="4389120" y="0"/>
                  </a:lnTo>
                  <a:lnTo>
                    <a:pt x="4389120" y="519289"/>
                  </a:lnTo>
                  <a:lnTo>
                    <a:pt x="0" y="519289"/>
                  </a:lnTo>
                  <a:close/>
                </a:path>
              </a:pathLst>
            </a:custGeom>
            <a:solidFill>
              <a:srgbClr val="000000">
                <a:alpha val="0"/>
              </a:srgbClr>
            </a:solidFill>
          </p:spPr>
        </p:sp>
        <p:sp>
          <p:nvSpPr>
            <p:cNvPr name="TextBox 6" id="6"/>
            <p:cNvSpPr txBox="true"/>
            <p:nvPr/>
          </p:nvSpPr>
          <p:spPr>
            <a:xfrm>
              <a:off x="0" y="-19050"/>
              <a:ext cx="4389120" cy="538339"/>
            </a:xfrm>
            <a:prstGeom prst="rect">
              <a:avLst/>
            </a:prstGeom>
          </p:spPr>
          <p:txBody>
            <a:bodyPr anchor="ctr" rtlCol="false" tIns="0" lIns="0" bIns="0" rIns="0"/>
            <a:lstStyle/>
            <a:p>
              <a:pPr algn="ctr">
                <a:lnSpc>
                  <a:spcPts val="1152"/>
                </a:lnSpc>
              </a:pPr>
              <a:r>
                <a:rPr lang="en-US" sz="960">
                  <a:solidFill>
                    <a:srgbClr val="898989"/>
                  </a:solidFill>
                  <a:latin typeface="Calibri (MS)"/>
                  <a:ea typeface="Calibri (MS)"/>
                  <a:cs typeface="Calibri (MS)"/>
                  <a:sym typeface="Calibri (MS)"/>
                </a:rPr>
                <a:t>Department of Artificial Intelligence &amp; Machine Learning</a:t>
              </a:r>
            </a:p>
          </p:txBody>
        </p:sp>
      </p:grpSp>
      <p:grpSp>
        <p:nvGrpSpPr>
          <p:cNvPr name="Group 7" id="7"/>
          <p:cNvGrpSpPr/>
          <p:nvPr/>
        </p:nvGrpSpPr>
        <p:grpSpPr>
          <a:xfrm rot="0">
            <a:off x="6888480" y="6780108"/>
            <a:ext cx="2194560" cy="389467"/>
            <a:chOff x="0" y="0"/>
            <a:chExt cx="2926080" cy="519289"/>
          </a:xfrm>
        </p:grpSpPr>
        <p:sp>
          <p:nvSpPr>
            <p:cNvPr name="Freeform 8" id="8"/>
            <p:cNvSpPr/>
            <p:nvPr/>
          </p:nvSpPr>
          <p:spPr>
            <a:xfrm flipH="false" flipV="false" rot="0">
              <a:off x="0" y="0"/>
              <a:ext cx="2926080" cy="519289"/>
            </a:xfrm>
            <a:custGeom>
              <a:avLst/>
              <a:gdLst/>
              <a:ahLst/>
              <a:cxnLst/>
              <a:rect r="r" b="b" t="t" l="l"/>
              <a:pathLst>
                <a:path h="519289" w="2926080">
                  <a:moveTo>
                    <a:pt x="0" y="0"/>
                  </a:moveTo>
                  <a:lnTo>
                    <a:pt x="2926080" y="0"/>
                  </a:lnTo>
                  <a:lnTo>
                    <a:pt x="2926080" y="519289"/>
                  </a:lnTo>
                  <a:lnTo>
                    <a:pt x="0" y="519289"/>
                  </a:lnTo>
                  <a:close/>
                </a:path>
              </a:pathLst>
            </a:custGeom>
            <a:solidFill>
              <a:srgbClr val="000000">
                <a:alpha val="0"/>
              </a:srgbClr>
            </a:solidFill>
          </p:spPr>
        </p:sp>
        <p:sp>
          <p:nvSpPr>
            <p:cNvPr name="TextBox 9" id="9"/>
            <p:cNvSpPr txBox="true"/>
            <p:nvPr/>
          </p:nvSpPr>
          <p:spPr>
            <a:xfrm>
              <a:off x="0" y="-19050"/>
              <a:ext cx="2926080" cy="538339"/>
            </a:xfrm>
            <a:prstGeom prst="rect">
              <a:avLst/>
            </a:prstGeom>
          </p:spPr>
          <p:txBody>
            <a:bodyPr anchor="ctr" rtlCol="false" tIns="0" lIns="0" bIns="0" rIns="0"/>
            <a:lstStyle/>
            <a:p>
              <a:pPr algn="r">
                <a:lnSpc>
                  <a:spcPts val="1152"/>
                </a:lnSpc>
              </a:pPr>
              <a:r>
                <a:rPr lang="en-US" sz="960">
                  <a:solidFill>
                    <a:srgbClr val="898989"/>
                  </a:solidFill>
                  <a:latin typeface="Calibri (MS)"/>
                  <a:ea typeface="Calibri (MS)"/>
                  <a:cs typeface="Calibri (MS)"/>
                  <a:sym typeface="Calibri (MS)"/>
                </a:rPr>
                <a:t>15</a:t>
              </a:r>
            </a:p>
          </p:txBody>
        </p:sp>
      </p:grpSp>
      <p:grpSp>
        <p:nvGrpSpPr>
          <p:cNvPr name="Group 10" id="10"/>
          <p:cNvGrpSpPr/>
          <p:nvPr/>
        </p:nvGrpSpPr>
        <p:grpSpPr>
          <a:xfrm rot="0">
            <a:off x="252447" y="6780108"/>
            <a:ext cx="2194560" cy="389467"/>
            <a:chOff x="0" y="0"/>
            <a:chExt cx="2926080" cy="519289"/>
          </a:xfrm>
        </p:grpSpPr>
        <p:sp>
          <p:nvSpPr>
            <p:cNvPr name="Freeform 11" id="11"/>
            <p:cNvSpPr/>
            <p:nvPr/>
          </p:nvSpPr>
          <p:spPr>
            <a:xfrm flipH="false" flipV="false" rot="0">
              <a:off x="0" y="0"/>
              <a:ext cx="2926080" cy="519289"/>
            </a:xfrm>
            <a:custGeom>
              <a:avLst/>
              <a:gdLst/>
              <a:ahLst/>
              <a:cxnLst/>
              <a:rect r="r" b="b" t="t" l="l"/>
              <a:pathLst>
                <a:path h="519289" w="2926080">
                  <a:moveTo>
                    <a:pt x="0" y="0"/>
                  </a:moveTo>
                  <a:lnTo>
                    <a:pt x="2926080" y="0"/>
                  </a:lnTo>
                  <a:lnTo>
                    <a:pt x="2926080" y="519289"/>
                  </a:lnTo>
                  <a:lnTo>
                    <a:pt x="0" y="519289"/>
                  </a:lnTo>
                  <a:close/>
                </a:path>
              </a:pathLst>
            </a:custGeom>
            <a:solidFill>
              <a:srgbClr val="000000">
                <a:alpha val="0"/>
              </a:srgbClr>
            </a:solidFill>
          </p:spPr>
        </p:sp>
        <p:sp>
          <p:nvSpPr>
            <p:cNvPr name="TextBox 12" id="12"/>
            <p:cNvSpPr txBox="true"/>
            <p:nvPr/>
          </p:nvSpPr>
          <p:spPr>
            <a:xfrm>
              <a:off x="0" y="-19050"/>
              <a:ext cx="2926080" cy="538339"/>
            </a:xfrm>
            <a:prstGeom prst="rect">
              <a:avLst/>
            </a:prstGeom>
          </p:spPr>
          <p:txBody>
            <a:bodyPr anchor="ctr" rtlCol="false" tIns="0" lIns="0" bIns="0" rIns="0"/>
            <a:lstStyle/>
            <a:p>
              <a:pPr algn="l">
                <a:lnSpc>
                  <a:spcPts val="1152"/>
                </a:lnSpc>
              </a:pPr>
              <a:r>
                <a:rPr lang="en-US" sz="960">
                  <a:solidFill>
                    <a:srgbClr val="898989"/>
                  </a:solidFill>
                  <a:latin typeface="Calibri (MS)"/>
                  <a:ea typeface="Calibri (MS)"/>
                  <a:cs typeface="Calibri (MS)"/>
                  <a:sym typeface="Calibri (MS)"/>
                </a:rPr>
                <a:t>4-11-25</a:t>
              </a:r>
            </a:p>
          </p:txBody>
        </p:sp>
      </p:grpSp>
      <p:sp>
        <p:nvSpPr>
          <p:cNvPr name="Freeform 13" id="13"/>
          <p:cNvSpPr/>
          <p:nvPr/>
        </p:nvSpPr>
        <p:spPr>
          <a:xfrm flipH="false" flipV="false" rot="0">
            <a:off x="1849368" y="2135310"/>
            <a:ext cx="6136392" cy="3876050"/>
          </a:xfrm>
          <a:custGeom>
            <a:avLst/>
            <a:gdLst/>
            <a:ahLst/>
            <a:cxnLst/>
            <a:rect r="r" b="b" t="t" l="l"/>
            <a:pathLst>
              <a:path h="3876050" w="6136392">
                <a:moveTo>
                  <a:pt x="0" y="0"/>
                </a:moveTo>
                <a:lnTo>
                  <a:pt x="6136392" y="0"/>
                </a:lnTo>
                <a:lnTo>
                  <a:pt x="6136392" y="3876050"/>
                </a:lnTo>
                <a:lnTo>
                  <a:pt x="0" y="3876050"/>
                </a:lnTo>
                <a:lnTo>
                  <a:pt x="0" y="0"/>
                </a:lnTo>
                <a:close/>
              </a:path>
            </a:pathLst>
          </a:custGeom>
          <a:blipFill>
            <a:blip r:embed="rId3"/>
            <a:stretch>
              <a:fillRect l="0" t="0" r="-12044" b="0"/>
            </a:stretch>
          </a:blipFill>
        </p:spPr>
      </p:sp>
      <p:sp>
        <p:nvSpPr>
          <p:cNvPr name="TextBox 14" id="14"/>
          <p:cNvSpPr txBox="true"/>
          <p:nvPr/>
        </p:nvSpPr>
        <p:spPr>
          <a:xfrm rot="0">
            <a:off x="3478411" y="50741"/>
            <a:ext cx="2815828" cy="863600"/>
          </a:xfrm>
          <a:prstGeom prst="rect">
            <a:avLst/>
          </a:prstGeom>
        </p:spPr>
        <p:txBody>
          <a:bodyPr anchor="t" rtlCol="false" tIns="0" lIns="0" bIns="0" rIns="0">
            <a:spAutoFit/>
          </a:bodyPr>
          <a:lstStyle/>
          <a:p>
            <a:pPr algn="ctr">
              <a:lnSpc>
                <a:spcPts val="7000"/>
              </a:lnSpc>
            </a:pPr>
            <a:r>
              <a:rPr lang="en-US" sz="5000" b="true">
                <a:solidFill>
                  <a:srgbClr val="000000"/>
                </a:solidFill>
                <a:latin typeface="Canva Sans Bold"/>
                <a:ea typeface="Canva Sans Bold"/>
                <a:cs typeface="Canva Sans Bold"/>
                <a:sym typeface="Canva Sans Bold"/>
              </a:rPr>
              <a:t>Insertion</a:t>
            </a:r>
          </a:p>
        </p:txBody>
      </p:sp>
      <p:sp>
        <p:nvSpPr>
          <p:cNvPr name="TextBox 15" id="15"/>
          <p:cNvSpPr txBox="true"/>
          <p:nvPr/>
        </p:nvSpPr>
        <p:spPr>
          <a:xfrm rot="0">
            <a:off x="77750" y="1425271"/>
            <a:ext cx="5829497" cy="580390"/>
          </a:xfrm>
          <a:prstGeom prst="rect">
            <a:avLst/>
          </a:prstGeom>
        </p:spPr>
        <p:txBody>
          <a:bodyPr anchor="t" rtlCol="false" tIns="0" lIns="0" bIns="0" rIns="0">
            <a:spAutoFit/>
          </a:bodyPr>
          <a:lstStyle/>
          <a:p>
            <a:pPr algn="l" marL="734059" indent="-367030" lvl="1">
              <a:lnSpc>
                <a:spcPts val="4759"/>
              </a:lnSpc>
              <a:buFont typeface="Arial"/>
              <a:buChar char="•"/>
            </a:pPr>
            <a:r>
              <a:rPr lang="en-US" b="true" sz="3399">
                <a:solidFill>
                  <a:srgbClr val="000000"/>
                </a:solidFill>
                <a:latin typeface="Canva Sans Bold"/>
                <a:ea typeface="Canva Sans Bold"/>
                <a:cs typeface="Canva Sans Bold"/>
                <a:sym typeface="Canva Sans Bold"/>
              </a:rPr>
              <a:t>payment</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7261054" y="155516"/>
            <a:ext cx="2306267" cy="435009"/>
            <a:chOff x="0" y="0"/>
            <a:chExt cx="3075022" cy="580012"/>
          </a:xfrm>
        </p:grpSpPr>
        <p:sp>
          <p:nvSpPr>
            <p:cNvPr name="Freeform 3" id="3"/>
            <p:cNvSpPr/>
            <p:nvPr/>
          </p:nvSpPr>
          <p:spPr>
            <a:xfrm flipH="false" flipV="false" rot="0">
              <a:off x="0" y="0"/>
              <a:ext cx="3075051" cy="580009"/>
            </a:xfrm>
            <a:custGeom>
              <a:avLst/>
              <a:gdLst/>
              <a:ahLst/>
              <a:cxnLst/>
              <a:rect r="r" b="b" t="t" l="l"/>
              <a:pathLst>
                <a:path h="580009" w="3075051">
                  <a:moveTo>
                    <a:pt x="0" y="0"/>
                  </a:moveTo>
                  <a:lnTo>
                    <a:pt x="3075051" y="0"/>
                  </a:lnTo>
                  <a:lnTo>
                    <a:pt x="3075051" y="580009"/>
                  </a:lnTo>
                  <a:lnTo>
                    <a:pt x="0" y="580009"/>
                  </a:lnTo>
                  <a:lnTo>
                    <a:pt x="0" y="0"/>
                  </a:lnTo>
                  <a:close/>
                </a:path>
              </a:pathLst>
            </a:custGeom>
            <a:blipFill>
              <a:blip r:embed="rId2"/>
              <a:stretch>
                <a:fillRect l="0" t="0" r="0" b="0"/>
              </a:stretch>
            </a:blipFill>
          </p:spPr>
        </p:sp>
      </p:grpSp>
      <p:grpSp>
        <p:nvGrpSpPr>
          <p:cNvPr name="Group 4" id="4"/>
          <p:cNvGrpSpPr/>
          <p:nvPr/>
        </p:nvGrpSpPr>
        <p:grpSpPr>
          <a:xfrm rot="0">
            <a:off x="3230880" y="6780108"/>
            <a:ext cx="3291840" cy="389467"/>
            <a:chOff x="0" y="0"/>
            <a:chExt cx="4389120" cy="519289"/>
          </a:xfrm>
        </p:grpSpPr>
        <p:sp>
          <p:nvSpPr>
            <p:cNvPr name="Freeform 5" id="5"/>
            <p:cNvSpPr/>
            <p:nvPr/>
          </p:nvSpPr>
          <p:spPr>
            <a:xfrm flipH="false" flipV="false" rot="0">
              <a:off x="0" y="0"/>
              <a:ext cx="4389120" cy="519289"/>
            </a:xfrm>
            <a:custGeom>
              <a:avLst/>
              <a:gdLst/>
              <a:ahLst/>
              <a:cxnLst/>
              <a:rect r="r" b="b" t="t" l="l"/>
              <a:pathLst>
                <a:path h="519289" w="4389120">
                  <a:moveTo>
                    <a:pt x="0" y="0"/>
                  </a:moveTo>
                  <a:lnTo>
                    <a:pt x="4389120" y="0"/>
                  </a:lnTo>
                  <a:lnTo>
                    <a:pt x="4389120" y="519289"/>
                  </a:lnTo>
                  <a:lnTo>
                    <a:pt x="0" y="519289"/>
                  </a:lnTo>
                  <a:close/>
                </a:path>
              </a:pathLst>
            </a:custGeom>
            <a:solidFill>
              <a:srgbClr val="000000">
                <a:alpha val="0"/>
              </a:srgbClr>
            </a:solidFill>
          </p:spPr>
        </p:sp>
        <p:sp>
          <p:nvSpPr>
            <p:cNvPr name="TextBox 6" id="6"/>
            <p:cNvSpPr txBox="true"/>
            <p:nvPr/>
          </p:nvSpPr>
          <p:spPr>
            <a:xfrm>
              <a:off x="0" y="-19050"/>
              <a:ext cx="4389120" cy="538339"/>
            </a:xfrm>
            <a:prstGeom prst="rect">
              <a:avLst/>
            </a:prstGeom>
          </p:spPr>
          <p:txBody>
            <a:bodyPr anchor="ctr" rtlCol="false" tIns="0" lIns="0" bIns="0" rIns="0"/>
            <a:lstStyle/>
            <a:p>
              <a:pPr algn="ctr">
                <a:lnSpc>
                  <a:spcPts val="1152"/>
                </a:lnSpc>
              </a:pPr>
              <a:r>
                <a:rPr lang="en-US" sz="960">
                  <a:solidFill>
                    <a:srgbClr val="898989"/>
                  </a:solidFill>
                  <a:latin typeface="Calibri (MS)"/>
                  <a:ea typeface="Calibri (MS)"/>
                  <a:cs typeface="Calibri (MS)"/>
                  <a:sym typeface="Calibri (MS)"/>
                </a:rPr>
                <a:t>Department of Artificial Intelligence &amp; Machine Learning</a:t>
              </a:r>
            </a:p>
          </p:txBody>
        </p:sp>
      </p:grpSp>
      <p:grpSp>
        <p:nvGrpSpPr>
          <p:cNvPr name="Group 7" id="7"/>
          <p:cNvGrpSpPr/>
          <p:nvPr/>
        </p:nvGrpSpPr>
        <p:grpSpPr>
          <a:xfrm rot="0">
            <a:off x="6888480" y="6780108"/>
            <a:ext cx="2194560" cy="389467"/>
            <a:chOff x="0" y="0"/>
            <a:chExt cx="2926080" cy="519289"/>
          </a:xfrm>
        </p:grpSpPr>
        <p:sp>
          <p:nvSpPr>
            <p:cNvPr name="Freeform 8" id="8"/>
            <p:cNvSpPr/>
            <p:nvPr/>
          </p:nvSpPr>
          <p:spPr>
            <a:xfrm flipH="false" flipV="false" rot="0">
              <a:off x="0" y="0"/>
              <a:ext cx="2926080" cy="519289"/>
            </a:xfrm>
            <a:custGeom>
              <a:avLst/>
              <a:gdLst/>
              <a:ahLst/>
              <a:cxnLst/>
              <a:rect r="r" b="b" t="t" l="l"/>
              <a:pathLst>
                <a:path h="519289" w="2926080">
                  <a:moveTo>
                    <a:pt x="0" y="0"/>
                  </a:moveTo>
                  <a:lnTo>
                    <a:pt x="2926080" y="0"/>
                  </a:lnTo>
                  <a:lnTo>
                    <a:pt x="2926080" y="519289"/>
                  </a:lnTo>
                  <a:lnTo>
                    <a:pt x="0" y="519289"/>
                  </a:lnTo>
                  <a:close/>
                </a:path>
              </a:pathLst>
            </a:custGeom>
            <a:solidFill>
              <a:srgbClr val="000000">
                <a:alpha val="0"/>
              </a:srgbClr>
            </a:solidFill>
          </p:spPr>
        </p:sp>
        <p:sp>
          <p:nvSpPr>
            <p:cNvPr name="TextBox 9" id="9"/>
            <p:cNvSpPr txBox="true"/>
            <p:nvPr/>
          </p:nvSpPr>
          <p:spPr>
            <a:xfrm>
              <a:off x="0" y="-19050"/>
              <a:ext cx="2926080" cy="538339"/>
            </a:xfrm>
            <a:prstGeom prst="rect">
              <a:avLst/>
            </a:prstGeom>
          </p:spPr>
          <p:txBody>
            <a:bodyPr anchor="ctr" rtlCol="false" tIns="0" lIns="0" bIns="0" rIns="0"/>
            <a:lstStyle/>
            <a:p>
              <a:pPr algn="r">
                <a:lnSpc>
                  <a:spcPts val="1152"/>
                </a:lnSpc>
              </a:pPr>
              <a:r>
                <a:rPr lang="en-US" sz="960">
                  <a:solidFill>
                    <a:srgbClr val="898989"/>
                  </a:solidFill>
                  <a:latin typeface="Calibri (MS)"/>
                  <a:ea typeface="Calibri (MS)"/>
                  <a:cs typeface="Calibri (MS)"/>
                  <a:sym typeface="Calibri (MS)"/>
                </a:rPr>
                <a:t>16</a:t>
              </a:r>
            </a:p>
          </p:txBody>
        </p:sp>
      </p:grpSp>
      <p:grpSp>
        <p:nvGrpSpPr>
          <p:cNvPr name="Group 10" id="10"/>
          <p:cNvGrpSpPr/>
          <p:nvPr/>
        </p:nvGrpSpPr>
        <p:grpSpPr>
          <a:xfrm rot="0">
            <a:off x="252447" y="6780108"/>
            <a:ext cx="2194560" cy="389467"/>
            <a:chOff x="0" y="0"/>
            <a:chExt cx="2926080" cy="519289"/>
          </a:xfrm>
        </p:grpSpPr>
        <p:sp>
          <p:nvSpPr>
            <p:cNvPr name="Freeform 11" id="11"/>
            <p:cNvSpPr/>
            <p:nvPr/>
          </p:nvSpPr>
          <p:spPr>
            <a:xfrm flipH="false" flipV="false" rot="0">
              <a:off x="0" y="0"/>
              <a:ext cx="2926080" cy="519289"/>
            </a:xfrm>
            <a:custGeom>
              <a:avLst/>
              <a:gdLst/>
              <a:ahLst/>
              <a:cxnLst/>
              <a:rect r="r" b="b" t="t" l="l"/>
              <a:pathLst>
                <a:path h="519289" w="2926080">
                  <a:moveTo>
                    <a:pt x="0" y="0"/>
                  </a:moveTo>
                  <a:lnTo>
                    <a:pt x="2926080" y="0"/>
                  </a:lnTo>
                  <a:lnTo>
                    <a:pt x="2926080" y="519289"/>
                  </a:lnTo>
                  <a:lnTo>
                    <a:pt x="0" y="519289"/>
                  </a:lnTo>
                  <a:close/>
                </a:path>
              </a:pathLst>
            </a:custGeom>
            <a:solidFill>
              <a:srgbClr val="000000">
                <a:alpha val="0"/>
              </a:srgbClr>
            </a:solidFill>
          </p:spPr>
        </p:sp>
        <p:sp>
          <p:nvSpPr>
            <p:cNvPr name="TextBox 12" id="12"/>
            <p:cNvSpPr txBox="true"/>
            <p:nvPr/>
          </p:nvSpPr>
          <p:spPr>
            <a:xfrm>
              <a:off x="0" y="-19050"/>
              <a:ext cx="2926080" cy="538339"/>
            </a:xfrm>
            <a:prstGeom prst="rect">
              <a:avLst/>
            </a:prstGeom>
          </p:spPr>
          <p:txBody>
            <a:bodyPr anchor="ctr" rtlCol="false" tIns="0" lIns="0" bIns="0" rIns="0"/>
            <a:lstStyle/>
            <a:p>
              <a:pPr algn="l">
                <a:lnSpc>
                  <a:spcPts val="1152"/>
                </a:lnSpc>
              </a:pPr>
              <a:r>
                <a:rPr lang="en-US" sz="960">
                  <a:solidFill>
                    <a:srgbClr val="898989"/>
                  </a:solidFill>
                  <a:latin typeface="Calibri (MS)"/>
                  <a:ea typeface="Calibri (MS)"/>
                  <a:cs typeface="Calibri (MS)"/>
                  <a:sym typeface="Calibri (MS)"/>
                </a:rPr>
                <a:t>4-11-25</a:t>
              </a:r>
            </a:p>
          </p:txBody>
        </p:sp>
      </p:grpSp>
      <p:sp>
        <p:nvSpPr>
          <p:cNvPr name="TextBox 13" id="13"/>
          <p:cNvSpPr txBox="true"/>
          <p:nvPr/>
        </p:nvSpPr>
        <p:spPr>
          <a:xfrm rot="0">
            <a:off x="3478411" y="50741"/>
            <a:ext cx="2815828" cy="863600"/>
          </a:xfrm>
          <a:prstGeom prst="rect">
            <a:avLst/>
          </a:prstGeom>
        </p:spPr>
        <p:txBody>
          <a:bodyPr anchor="t" rtlCol="false" tIns="0" lIns="0" bIns="0" rIns="0">
            <a:spAutoFit/>
          </a:bodyPr>
          <a:lstStyle/>
          <a:p>
            <a:pPr algn="ctr">
              <a:lnSpc>
                <a:spcPts val="7000"/>
              </a:lnSpc>
            </a:pPr>
            <a:r>
              <a:rPr lang="en-US" sz="5000" b="true">
                <a:solidFill>
                  <a:srgbClr val="000000"/>
                </a:solidFill>
                <a:latin typeface="Canva Sans Bold"/>
                <a:ea typeface="Canva Sans Bold"/>
                <a:cs typeface="Canva Sans Bold"/>
                <a:sym typeface="Canva Sans Bold"/>
              </a:rPr>
              <a:t>Insertion</a:t>
            </a:r>
          </a:p>
        </p:txBody>
      </p:sp>
      <p:sp>
        <p:nvSpPr>
          <p:cNvPr name="TextBox 14" id="14"/>
          <p:cNvSpPr txBox="true"/>
          <p:nvPr/>
        </p:nvSpPr>
        <p:spPr>
          <a:xfrm rot="0">
            <a:off x="155499" y="1749228"/>
            <a:ext cx="5829497" cy="580390"/>
          </a:xfrm>
          <a:prstGeom prst="rect">
            <a:avLst/>
          </a:prstGeom>
        </p:spPr>
        <p:txBody>
          <a:bodyPr anchor="t" rtlCol="false" tIns="0" lIns="0" bIns="0" rIns="0">
            <a:spAutoFit/>
          </a:bodyPr>
          <a:lstStyle/>
          <a:p>
            <a:pPr algn="l" marL="734059" indent="-367030" lvl="1">
              <a:lnSpc>
                <a:spcPts val="4759"/>
              </a:lnSpc>
              <a:buFont typeface="Arial"/>
              <a:buChar char="•"/>
            </a:pPr>
            <a:r>
              <a:rPr lang="en-US" b="true" sz="3399">
                <a:solidFill>
                  <a:srgbClr val="000000"/>
                </a:solidFill>
                <a:latin typeface="Canva Sans Bold"/>
                <a:ea typeface="Canva Sans Bold"/>
                <a:cs typeface="Canva Sans Bold"/>
                <a:sym typeface="Canva Sans Bold"/>
              </a:rPr>
              <a:t>review</a:t>
            </a:r>
          </a:p>
        </p:txBody>
      </p:sp>
      <p:sp>
        <p:nvSpPr>
          <p:cNvPr name="Freeform 15" id="15"/>
          <p:cNvSpPr/>
          <p:nvPr/>
        </p:nvSpPr>
        <p:spPr>
          <a:xfrm flipH="false" flipV="false" rot="0">
            <a:off x="1604594" y="2547812"/>
            <a:ext cx="6809593" cy="3678027"/>
          </a:xfrm>
          <a:custGeom>
            <a:avLst/>
            <a:gdLst/>
            <a:ahLst/>
            <a:cxnLst/>
            <a:rect r="r" b="b" t="t" l="l"/>
            <a:pathLst>
              <a:path h="3678027" w="6809593">
                <a:moveTo>
                  <a:pt x="0" y="0"/>
                </a:moveTo>
                <a:lnTo>
                  <a:pt x="6809593" y="0"/>
                </a:lnTo>
                <a:lnTo>
                  <a:pt x="6809593" y="3678026"/>
                </a:lnTo>
                <a:lnTo>
                  <a:pt x="0" y="3678026"/>
                </a:lnTo>
                <a:lnTo>
                  <a:pt x="0" y="0"/>
                </a:lnTo>
                <a:close/>
              </a:path>
            </a:pathLst>
          </a:custGeom>
          <a:blipFill>
            <a:blip r:embed="rId3"/>
            <a:stretch>
              <a:fillRect l="0" t="-2579" r="-23476" b="-2579"/>
            </a:stretch>
          </a:blipFill>
        </p:spPr>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7261054" y="155516"/>
            <a:ext cx="2306267" cy="435009"/>
            <a:chOff x="0" y="0"/>
            <a:chExt cx="3075022" cy="580012"/>
          </a:xfrm>
        </p:grpSpPr>
        <p:sp>
          <p:nvSpPr>
            <p:cNvPr name="Freeform 3" id="3"/>
            <p:cNvSpPr/>
            <p:nvPr/>
          </p:nvSpPr>
          <p:spPr>
            <a:xfrm flipH="false" flipV="false" rot="0">
              <a:off x="0" y="0"/>
              <a:ext cx="3075051" cy="580009"/>
            </a:xfrm>
            <a:custGeom>
              <a:avLst/>
              <a:gdLst/>
              <a:ahLst/>
              <a:cxnLst/>
              <a:rect r="r" b="b" t="t" l="l"/>
              <a:pathLst>
                <a:path h="580009" w="3075051">
                  <a:moveTo>
                    <a:pt x="0" y="0"/>
                  </a:moveTo>
                  <a:lnTo>
                    <a:pt x="3075051" y="0"/>
                  </a:lnTo>
                  <a:lnTo>
                    <a:pt x="3075051" y="580009"/>
                  </a:lnTo>
                  <a:lnTo>
                    <a:pt x="0" y="580009"/>
                  </a:lnTo>
                  <a:lnTo>
                    <a:pt x="0" y="0"/>
                  </a:lnTo>
                  <a:close/>
                </a:path>
              </a:pathLst>
            </a:custGeom>
            <a:blipFill>
              <a:blip r:embed="rId2"/>
              <a:stretch>
                <a:fillRect l="0" t="0" r="0" b="0"/>
              </a:stretch>
            </a:blipFill>
          </p:spPr>
        </p:sp>
      </p:grpSp>
      <p:grpSp>
        <p:nvGrpSpPr>
          <p:cNvPr name="Group 4" id="4"/>
          <p:cNvGrpSpPr/>
          <p:nvPr/>
        </p:nvGrpSpPr>
        <p:grpSpPr>
          <a:xfrm rot="0">
            <a:off x="3230880" y="6780108"/>
            <a:ext cx="3291840" cy="389467"/>
            <a:chOff x="0" y="0"/>
            <a:chExt cx="4389120" cy="519289"/>
          </a:xfrm>
        </p:grpSpPr>
        <p:sp>
          <p:nvSpPr>
            <p:cNvPr name="Freeform 5" id="5"/>
            <p:cNvSpPr/>
            <p:nvPr/>
          </p:nvSpPr>
          <p:spPr>
            <a:xfrm flipH="false" flipV="false" rot="0">
              <a:off x="0" y="0"/>
              <a:ext cx="4389120" cy="519289"/>
            </a:xfrm>
            <a:custGeom>
              <a:avLst/>
              <a:gdLst/>
              <a:ahLst/>
              <a:cxnLst/>
              <a:rect r="r" b="b" t="t" l="l"/>
              <a:pathLst>
                <a:path h="519289" w="4389120">
                  <a:moveTo>
                    <a:pt x="0" y="0"/>
                  </a:moveTo>
                  <a:lnTo>
                    <a:pt x="4389120" y="0"/>
                  </a:lnTo>
                  <a:lnTo>
                    <a:pt x="4389120" y="519289"/>
                  </a:lnTo>
                  <a:lnTo>
                    <a:pt x="0" y="519289"/>
                  </a:lnTo>
                  <a:close/>
                </a:path>
              </a:pathLst>
            </a:custGeom>
            <a:solidFill>
              <a:srgbClr val="000000">
                <a:alpha val="0"/>
              </a:srgbClr>
            </a:solidFill>
          </p:spPr>
        </p:sp>
        <p:sp>
          <p:nvSpPr>
            <p:cNvPr name="TextBox 6" id="6"/>
            <p:cNvSpPr txBox="true"/>
            <p:nvPr/>
          </p:nvSpPr>
          <p:spPr>
            <a:xfrm>
              <a:off x="0" y="-19050"/>
              <a:ext cx="4389120" cy="538339"/>
            </a:xfrm>
            <a:prstGeom prst="rect">
              <a:avLst/>
            </a:prstGeom>
          </p:spPr>
          <p:txBody>
            <a:bodyPr anchor="ctr" rtlCol="false" tIns="0" lIns="0" bIns="0" rIns="0"/>
            <a:lstStyle/>
            <a:p>
              <a:pPr algn="ctr">
                <a:lnSpc>
                  <a:spcPts val="1152"/>
                </a:lnSpc>
              </a:pPr>
              <a:r>
                <a:rPr lang="en-US" sz="960">
                  <a:solidFill>
                    <a:srgbClr val="898989"/>
                  </a:solidFill>
                  <a:latin typeface="Calibri (MS)"/>
                  <a:ea typeface="Calibri (MS)"/>
                  <a:cs typeface="Calibri (MS)"/>
                  <a:sym typeface="Calibri (MS)"/>
                </a:rPr>
                <a:t>Department of Artificial Intelligence &amp; Machine Learning</a:t>
              </a:r>
            </a:p>
          </p:txBody>
        </p:sp>
      </p:grpSp>
      <p:grpSp>
        <p:nvGrpSpPr>
          <p:cNvPr name="Group 7" id="7"/>
          <p:cNvGrpSpPr/>
          <p:nvPr/>
        </p:nvGrpSpPr>
        <p:grpSpPr>
          <a:xfrm rot="0">
            <a:off x="6888480" y="6780108"/>
            <a:ext cx="2194560" cy="389467"/>
            <a:chOff x="0" y="0"/>
            <a:chExt cx="2926080" cy="519289"/>
          </a:xfrm>
        </p:grpSpPr>
        <p:sp>
          <p:nvSpPr>
            <p:cNvPr name="Freeform 8" id="8"/>
            <p:cNvSpPr/>
            <p:nvPr/>
          </p:nvSpPr>
          <p:spPr>
            <a:xfrm flipH="false" flipV="false" rot="0">
              <a:off x="0" y="0"/>
              <a:ext cx="2926080" cy="519289"/>
            </a:xfrm>
            <a:custGeom>
              <a:avLst/>
              <a:gdLst/>
              <a:ahLst/>
              <a:cxnLst/>
              <a:rect r="r" b="b" t="t" l="l"/>
              <a:pathLst>
                <a:path h="519289" w="2926080">
                  <a:moveTo>
                    <a:pt x="0" y="0"/>
                  </a:moveTo>
                  <a:lnTo>
                    <a:pt x="2926080" y="0"/>
                  </a:lnTo>
                  <a:lnTo>
                    <a:pt x="2926080" y="519289"/>
                  </a:lnTo>
                  <a:lnTo>
                    <a:pt x="0" y="519289"/>
                  </a:lnTo>
                  <a:close/>
                </a:path>
              </a:pathLst>
            </a:custGeom>
            <a:solidFill>
              <a:srgbClr val="000000">
                <a:alpha val="0"/>
              </a:srgbClr>
            </a:solidFill>
          </p:spPr>
        </p:sp>
        <p:sp>
          <p:nvSpPr>
            <p:cNvPr name="TextBox 9" id="9"/>
            <p:cNvSpPr txBox="true"/>
            <p:nvPr/>
          </p:nvSpPr>
          <p:spPr>
            <a:xfrm>
              <a:off x="0" y="-19050"/>
              <a:ext cx="2926080" cy="538339"/>
            </a:xfrm>
            <a:prstGeom prst="rect">
              <a:avLst/>
            </a:prstGeom>
          </p:spPr>
          <p:txBody>
            <a:bodyPr anchor="ctr" rtlCol="false" tIns="0" lIns="0" bIns="0" rIns="0"/>
            <a:lstStyle/>
            <a:p>
              <a:pPr algn="r">
                <a:lnSpc>
                  <a:spcPts val="1152"/>
                </a:lnSpc>
              </a:pPr>
              <a:r>
                <a:rPr lang="en-US" sz="960">
                  <a:solidFill>
                    <a:srgbClr val="898989"/>
                  </a:solidFill>
                  <a:latin typeface="Calibri (MS)"/>
                  <a:ea typeface="Calibri (MS)"/>
                  <a:cs typeface="Calibri (MS)"/>
                  <a:sym typeface="Calibri (MS)"/>
                </a:rPr>
                <a:t>17</a:t>
              </a:r>
            </a:p>
          </p:txBody>
        </p:sp>
      </p:grpSp>
      <p:grpSp>
        <p:nvGrpSpPr>
          <p:cNvPr name="Group 10" id="10"/>
          <p:cNvGrpSpPr/>
          <p:nvPr/>
        </p:nvGrpSpPr>
        <p:grpSpPr>
          <a:xfrm rot="0">
            <a:off x="252447" y="6780108"/>
            <a:ext cx="2194560" cy="389467"/>
            <a:chOff x="0" y="0"/>
            <a:chExt cx="2926080" cy="519289"/>
          </a:xfrm>
        </p:grpSpPr>
        <p:sp>
          <p:nvSpPr>
            <p:cNvPr name="Freeform 11" id="11"/>
            <p:cNvSpPr/>
            <p:nvPr/>
          </p:nvSpPr>
          <p:spPr>
            <a:xfrm flipH="false" flipV="false" rot="0">
              <a:off x="0" y="0"/>
              <a:ext cx="2926080" cy="519289"/>
            </a:xfrm>
            <a:custGeom>
              <a:avLst/>
              <a:gdLst/>
              <a:ahLst/>
              <a:cxnLst/>
              <a:rect r="r" b="b" t="t" l="l"/>
              <a:pathLst>
                <a:path h="519289" w="2926080">
                  <a:moveTo>
                    <a:pt x="0" y="0"/>
                  </a:moveTo>
                  <a:lnTo>
                    <a:pt x="2926080" y="0"/>
                  </a:lnTo>
                  <a:lnTo>
                    <a:pt x="2926080" y="519289"/>
                  </a:lnTo>
                  <a:lnTo>
                    <a:pt x="0" y="519289"/>
                  </a:lnTo>
                  <a:close/>
                </a:path>
              </a:pathLst>
            </a:custGeom>
            <a:solidFill>
              <a:srgbClr val="000000">
                <a:alpha val="0"/>
              </a:srgbClr>
            </a:solidFill>
          </p:spPr>
        </p:sp>
        <p:sp>
          <p:nvSpPr>
            <p:cNvPr name="TextBox 12" id="12"/>
            <p:cNvSpPr txBox="true"/>
            <p:nvPr/>
          </p:nvSpPr>
          <p:spPr>
            <a:xfrm>
              <a:off x="0" y="-19050"/>
              <a:ext cx="2926080" cy="538339"/>
            </a:xfrm>
            <a:prstGeom prst="rect">
              <a:avLst/>
            </a:prstGeom>
          </p:spPr>
          <p:txBody>
            <a:bodyPr anchor="ctr" rtlCol="false" tIns="0" lIns="0" bIns="0" rIns="0"/>
            <a:lstStyle/>
            <a:p>
              <a:pPr algn="l">
                <a:lnSpc>
                  <a:spcPts val="1152"/>
                </a:lnSpc>
              </a:pPr>
              <a:r>
                <a:rPr lang="en-US" sz="960">
                  <a:solidFill>
                    <a:srgbClr val="898989"/>
                  </a:solidFill>
                  <a:latin typeface="Calibri (MS)"/>
                  <a:ea typeface="Calibri (MS)"/>
                  <a:cs typeface="Calibri (MS)"/>
                  <a:sym typeface="Calibri (MS)"/>
                </a:rPr>
                <a:t>4-11-25</a:t>
              </a:r>
            </a:p>
          </p:txBody>
        </p:sp>
      </p:grpSp>
      <p:sp>
        <p:nvSpPr>
          <p:cNvPr name="Freeform 13" id="13"/>
          <p:cNvSpPr/>
          <p:nvPr/>
        </p:nvSpPr>
        <p:spPr>
          <a:xfrm flipH="false" flipV="false" rot="0">
            <a:off x="2217877" y="2019796"/>
            <a:ext cx="4670603" cy="4563884"/>
          </a:xfrm>
          <a:custGeom>
            <a:avLst/>
            <a:gdLst/>
            <a:ahLst/>
            <a:cxnLst/>
            <a:rect r="r" b="b" t="t" l="l"/>
            <a:pathLst>
              <a:path h="4563884" w="4670603">
                <a:moveTo>
                  <a:pt x="0" y="0"/>
                </a:moveTo>
                <a:lnTo>
                  <a:pt x="4670603" y="0"/>
                </a:lnTo>
                <a:lnTo>
                  <a:pt x="4670603" y="4563884"/>
                </a:lnTo>
                <a:lnTo>
                  <a:pt x="0" y="4563884"/>
                </a:lnTo>
                <a:lnTo>
                  <a:pt x="0" y="0"/>
                </a:lnTo>
                <a:close/>
              </a:path>
            </a:pathLst>
          </a:custGeom>
          <a:blipFill>
            <a:blip r:embed="rId3"/>
            <a:stretch>
              <a:fillRect l="0" t="0" r="-34039" b="0"/>
            </a:stretch>
          </a:blipFill>
        </p:spPr>
      </p:sp>
      <p:sp>
        <p:nvSpPr>
          <p:cNvPr name="TextBox 14" id="14"/>
          <p:cNvSpPr txBox="true"/>
          <p:nvPr/>
        </p:nvSpPr>
        <p:spPr>
          <a:xfrm rot="0">
            <a:off x="3478411" y="50741"/>
            <a:ext cx="2815828" cy="863600"/>
          </a:xfrm>
          <a:prstGeom prst="rect">
            <a:avLst/>
          </a:prstGeom>
        </p:spPr>
        <p:txBody>
          <a:bodyPr anchor="t" rtlCol="false" tIns="0" lIns="0" bIns="0" rIns="0">
            <a:spAutoFit/>
          </a:bodyPr>
          <a:lstStyle/>
          <a:p>
            <a:pPr algn="ctr">
              <a:lnSpc>
                <a:spcPts val="7000"/>
              </a:lnSpc>
            </a:pPr>
            <a:r>
              <a:rPr lang="en-US" sz="5000" b="true">
                <a:solidFill>
                  <a:srgbClr val="000000"/>
                </a:solidFill>
                <a:latin typeface="Canva Sans Bold"/>
                <a:ea typeface="Canva Sans Bold"/>
                <a:cs typeface="Canva Sans Bold"/>
                <a:sym typeface="Canva Sans Bold"/>
              </a:rPr>
              <a:t>Insertion</a:t>
            </a:r>
          </a:p>
        </p:txBody>
      </p:sp>
      <p:sp>
        <p:nvSpPr>
          <p:cNvPr name="TextBox 15" id="15"/>
          <p:cNvSpPr txBox="true"/>
          <p:nvPr/>
        </p:nvSpPr>
        <p:spPr>
          <a:xfrm rot="0">
            <a:off x="168457" y="1298447"/>
            <a:ext cx="5829497" cy="580390"/>
          </a:xfrm>
          <a:prstGeom prst="rect">
            <a:avLst/>
          </a:prstGeom>
        </p:spPr>
        <p:txBody>
          <a:bodyPr anchor="t" rtlCol="false" tIns="0" lIns="0" bIns="0" rIns="0">
            <a:spAutoFit/>
          </a:bodyPr>
          <a:lstStyle/>
          <a:p>
            <a:pPr algn="l" marL="734059" indent="-367030" lvl="1">
              <a:lnSpc>
                <a:spcPts val="4759"/>
              </a:lnSpc>
              <a:buFont typeface="Arial"/>
              <a:buChar char="•"/>
            </a:pPr>
            <a:r>
              <a:rPr lang="en-US" b="true" sz="3399">
                <a:solidFill>
                  <a:srgbClr val="000000"/>
                </a:solidFill>
                <a:latin typeface="Canva Sans Bold"/>
                <a:ea typeface="Canva Sans Bold"/>
                <a:cs typeface="Canva Sans Bold"/>
                <a:sym typeface="Canva Sans Bold"/>
              </a:rPr>
              <a:t>screen</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7261054" y="155516"/>
            <a:ext cx="2306267" cy="435009"/>
            <a:chOff x="0" y="0"/>
            <a:chExt cx="3075022" cy="580012"/>
          </a:xfrm>
        </p:grpSpPr>
        <p:sp>
          <p:nvSpPr>
            <p:cNvPr name="Freeform 3" id="3"/>
            <p:cNvSpPr/>
            <p:nvPr/>
          </p:nvSpPr>
          <p:spPr>
            <a:xfrm flipH="false" flipV="false" rot="0">
              <a:off x="0" y="0"/>
              <a:ext cx="3075051" cy="580009"/>
            </a:xfrm>
            <a:custGeom>
              <a:avLst/>
              <a:gdLst/>
              <a:ahLst/>
              <a:cxnLst/>
              <a:rect r="r" b="b" t="t" l="l"/>
              <a:pathLst>
                <a:path h="580009" w="3075051">
                  <a:moveTo>
                    <a:pt x="0" y="0"/>
                  </a:moveTo>
                  <a:lnTo>
                    <a:pt x="3075051" y="0"/>
                  </a:lnTo>
                  <a:lnTo>
                    <a:pt x="3075051" y="580009"/>
                  </a:lnTo>
                  <a:lnTo>
                    <a:pt x="0" y="580009"/>
                  </a:lnTo>
                  <a:lnTo>
                    <a:pt x="0" y="0"/>
                  </a:lnTo>
                  <a:close/>
                </a:path>
              </a:pathLst>
            </a:custGeom>
            <a:blipFill>
              <a:blip r:embed="rId2"/>
              <a:stretch>
                <a:fillRect l="0" t="0" r="0" b="0"/>
              </a:stretch>
            </a:blipFill>
          </p:spPr>
        </p:sp>
      </p:grpSp>
      <p:grpSp>
        <p:nvGrpSpPr>
          <p:cNvPr name="Group 4" id="4"/>
          <p:cNvGrpSpPr/>
          <p:nvPr/>
        </p:nvGrpSpPr>
        <p:grpSpPr>
          <a:xfrm rot="0">
            <a:off x="3230880" y="6780108"/>
            <a:ext cx="3291840" cy="389467"/>
            <a:chOff x="0" y="0"/>
            <a:chExt cx="4389120" cy="519289"/>
          </a:xfrm>
        </p:grpSpPr>
        <p:sp>
          <p:nvSpPr>
            <p:cNvPr name="Freeform 5" id="5"/>
            <p:cNvSpPr/>
            <p:nvPr/>
          </p:nvSpPr>
          <p:spPr>
            <a:xfrm flipH="false" flipV="false" rot="0">
              <a:off x="0" y="0"/>
              <a:ext cx="4389120" cy="519289"/>
            </a:xfrm>
            <a:custGeom>
              <a:avLst/>
              <a:gdLst/>
              <a:ahLst/>
              <a:cxnLst/>
              <a:rect r="r" b="b" t="t" l="l"/>
              <a:pathLst>
                <a:path h="519289" w="4389120">
                  <a:moveTo>
                    <a:pt x="0" y="0"/>
                  </a:moveTo>
                  <a:lnTo>
                    <a:pt x="4389120" y="0"/>
                  </a:lnTo>
                  <a:lnTo>
                    <a:pt x="4389120" y="519289"/>
                  </a:lnTo>
                  <a:lnTo>
                    <a:pt x="0" y="519289"/>
                  </a:lnTo>
                  <a:close/>
                </a:path>
              </a:pathLst>
            </a:custGeom>
            <a:solidFill>
              <a:srgbClr val="000000">
                <a:alpha val="0"/>
              </a:srgbClr>
            </a:solidFill>
          </p:spPr>
        </p:sp>
        <p:sp>
          <p:nvSpPr>
            <p:cNvPr name="TextBox 6" id="6"/>
            <p:cNvSpPr txBox="true"/>
            <p:nvPr/>
          </p:nvSpPr>
          <p:spPr>
            <a:xfrm>
              <a:off x="0" y="-19050"/>
              <a:ext cx="4389120" cy="538339"/>
            </a:xfrm>
            <a:prstGeom prst="rect">
              <a:avLst/>
            </a:prstGeom>
          </p:spPr>
          <p:txBody>
            <a:bodyPr anchor="ctr" rtlCol="false" tIns="0" lIns="0" bIns="0" rIns="0"/>
            <a:lstStyle/>
            <a:p>
              <a:pPr algn="ctr">
                <a:lnSpc>
                  <a:spcPts val="1152"/>
                </a:lnSpc>
              </a:pPr>
              <a:r>
                <a:rPr lang="en-US" sz="960">
                  <a:solidFill>
                    <a:srgbClr val="898989"/>
                  </a:solidFill>
                  <a:latin typeface="Calibri (MS)"/>
                  <a:ea typeface="Calibri (MS)"/>
                  <a:cs typeface="Calibri (MS)"/>
                  <a:sym typeface="Calibri (MS)"/>
                </a:rPr>
                <a:t>Department of Artificial Intelligence &amp; Machine Learning</a:t>
              </a:r>
            </a:p>
          </p:txBody>
        </p:sp>
      </p:grpSp>
      <p:grpSp>
        <p:nvGrpSpPr>
          <p:cNvPr name="Group 7" id="7"/>
          <p:cNvGrpSpPr/>
          <p:nvPr/>
        </p:nvGrpSpPr>
        <p:grpSpPr>
          <a:xfrm rot="0">
            <a:off x="6888480" y="6780108"/>
            <a:ext cx="2194560" cy="389467"/>
            <a:chOff x="0" y="0"/>
            <a:chExt cx="2926080" cy="519289"/>
          </a:xfrm>
        </p:grpSpPr>
        <p:sp>
          <p:nvSpPr>
            <p:cNvPr name="Freeform 8" id="8"/>
            <p:cNvSpPr/>
            <p:nvPr/>
          </p:nvSpPr>
          <p:spPr>
            <a:xfrm flipH="false" flipV="false" rot="0">
              <a:off x="0" y="0"/>
              <a:ext cx="2926080" cy="519289"/>
            </a:xfrm>
            <a:custGeom>
              <a:avLst/>
              <a:gdLst/>
              <a:ahLst/>
              <a:cxnLst/>
              <a:rect r="r" b="b" t="t" l="l"/>
              <a:pathLst>
                <a:path h="519289" w="2926080">
                  <a:moveTo>
                    <a:pt x="0" y="0"/>
                  </a:moveTo>
                  <a:lnTo>
                    <a:pt x="2926080" y="0"/>
                  </a:lnTo>
                  <a:lnTo>
                    <a:pt x="2926080" y="519289"/>
                  </a:lnTo>
                  <a:lnTo>
                    <a:pt x="0" y="519289"/>
                  </a:lnTo>
                  <a:close/>
                </a:path>
              </a:pathLst>
            </a:custGeom>
            <a:solidFill>
              <a:srgbClr val="000000">
                <a:alpha val="0"/>
              </a:srgbClr>
            </a:solidFill>
          </p:spPr>
        </p:sp>
        <p:sp>
          <p:nvSpPr>
            <p:cNvPr name="TextBox 9" id="9"/>
            <p:cNvSpPr txBox="true"/>
            <p:nvPr/>
          </p:nvSpPr>
          <p:spPr>
            <a:xfrm>
              <a:off x="0" y="-19050"/>
              <a:ext cx="2926080" cy="538339"/>
            </a:xfrm>
            <a:prstGeom prst="rect">
              <a:avLst/>
            </a:prstGeom>
          </p:spPr>
          <p:txBody>
            <a:bodyPr anchor="ctr" rtlCol="false" tIns="0" lIns="0" bIns="0" rIns="0"/>
            <a:lstStyle/>
            <a:p>
              <a:pPr algn="r">
                <a:lnSpc>
                  <a:spcPts val="1152"/>
                </a:lnSpc>
              </a:pPr>
              <a:r>
                <a:rPr lang="en-US" sz="960">
                  <a:solidFill>
                    <a:srgbClr val="898989"/>
                  </a:solidFill>
                  <a:latin typeface="Calibri (MS)"/>
                  <a:ea typeface="Calibri (MS)"/>
                  <a:cs typeface="Calibri (MS)"/>
                  <a:sym typeface="Calibri (MS)"/>
                </a:rPr>
                <a:t>18</a:t>
              </a:r>
            </a:p>
          </p:txBody>
        </p:sp>
      </p:grpSp>
      <p:grpSp>
        <p:nvGrpSpPr>
          <p:cNvPr name="Group 10" id="10"/>
          <p:cNvGrpSpPr/>
          <p:nvPr/>
        </p:nvGrpSpPr>
        <p:grpSpPr>
          <a:xfrm rot="0">
            <a:off x="252447" y="6780108"/>
            <a:ext cx="2194560" cy="389467"/>
            <a:chOff x="0" y="0"/>
            <a:chExt cx="2926080" cy="519289"/>
          </a:xfrm>
        </p:grpSpPr>
        <p:sp>
          <p:nvSpPr>
            <p:cNvPr name="Freeform 11" id="11"/>
            <p:cNvSpPr/>
            <p:nvPr/>
          </p:nvSpPr>
          <p:spPr>
            <a:xfrm flipH="false" flipV="false" rot="0">
              <a:off x="0" y="0"/>
              <a:ext cx="2926080" cy="519289"/>
            </a:xfrm>
            <a:custGeom>
              <a:avLst/>
              <a:gdLst/>
              <a:ahLst/>
              <a:cxnLst/>
              <a:rect r="r" b="b" t="t" l="l"/>
              <a:pathLst>
                <a:path h="519289" w="2926080">
                  <a:moveTo>
                    <a:pt x="0" y="0"/>
                  </a:moveTo>
                  <a:lnTo>
                    <a:pt x="2926080" y="0"/>
                  </a:lnTo>
                  <a:lnTo>
                    <a:pt x="2926080" y="519289"/>
                  </a:lnTo>
                  <a:lnTo>
                    <a:pt x="0" y="519289"/>
                  </a:lnTo>
                  <a:close/>
                </a:path>
              </a:pathLst>
            </a:custGeom>
            <a:solidFill>
              <a:srgbClr val="000000">
                <a:alpha val="0"/>
              </a:srgbClr>
            </a:solidFill>
          </p:spPr>
        </p:sp>
        <p:sp>
          <p:nvSpPr>
            <p:cNvPr name="TextBox 12" id="12"/>
            <p:cNvSpPr txBox="true"/>
            <p:nvPr/>
          </p:nvSpPr>
          <p:spPr>
            <a:xfrm>
              <a:off x="0" y="-19050"/>
              <a:ext cx="2926080" cy="538339"/>
            </a:xfrm>
            <a:prstGeom prst="rect">
              <a:avLst/>
            </a:prstGeom>
          </p:spPr>
          <p:txBody>
            <a:bodyPr anchor="ctr" rtlCol="false" tIns="0" lIns="0" bIns="0" rIns="0"/>
            <a:lstStyle/>
            <a:p>
              <a:pPr algn="l">
                <a:lnSpc>
                  <a:spcPts val="1152"/>
                </a:lnSpc>
              </a:pPr>
              <a:r>
                <a:rPr lang="en-US" sz="960">
                  <a:solidFill>
                    <a:srgbClr val="898989"/>
                  </a:solidFill>
                  <a:latin typeface="Calibri (MS)"/>
                  <a:ea typeface="Calibri (MS)"/>
                  <a:cs typeface="Calibri (MS)"/>
                  <a:sym typeface="Calibri (MS)"/>
                </a:rPr>
                <a:t>4-11-25</a:t>
              </a:r>
            </a:p>
          </p:txBody>
        </p:sp>
      </p:grpSp>
      <p:sp>
        <p:nvSpPr>
          <p:cNvPr name="Freeform 13" id="13"/>
          <p:cNvSpPr/>
          <p:nvPr/>
        </p:nvSpPr>
        <p:spPr>
          <a:xfrm flipH="false" flipV="false" rot="0">
            <a:off x="1547891" y="2155648"/>
            <a:ext cx="6566180" cy="3753241"/>
          </a:xfrm>
          <a:custGeom>
            <a:avLst/>
            <a:gdLst/>
            <a:ahLst/>
            <a:cxnLst/>
            <a:rect r="r" b="b" t="t" l="l"/>
            <a:pathLst>
              <a:path h="3753241" w="6566180">
                <a:moveTo>
                  <a:pt x="0" y="0"/>
                </a:moveTo>
                <a:lnTo>
                  <a:pt x="6566180" y="0"/>
                </a:lnTo>
                <a:lnTo>
                  <a:pt x="6566180" y="3753241"/>
                </a:lnTo>
                <a:lnTo>
                  <a:pt x="0" y="3753241"/>
                </a:lnTo>
                <a:lnTo>
                  <a:pt x="0" y="0"/>
                </a:lnTo>
                <a:close/>
              </a:path>
            </a:pathLst>
          </a:custGeom>
          <a:blipFill>
            <a:blip r:embed="rId3"/>
            <a:stretch>
              <a:fillRect l="0" t="0" r="-27376" b="0"/>
            </a:stretch>
          </a:blipFill>
        </p:spPr>
      </p:sp>
      <p:sp>
        <p:nvSpPr>
          <p:cNvPr name="TextBox 14" id="14"/>
          <p:cNvSpPr txBox="true"/>
          <p:nvPr/>
        </p:nvSpPr>
        <p:spPr>
          <a:xfrm rot="0">
            <a:off x="3478411" y="50741"/>
            <a:ext cx="2815828" cy="863600"/>
          </a:xfrm>
          <a:prstGeom prst="rect">
            <a:avLst/>
          </a:prstGeom>
        </p:spPr>
        <p:txBody>
          <a:bodyPr anchor="t" rtlCol="false" tIns="0" lIns="0" bIns="0" rIns="0">
            <a:spAutoFit/>
          </a:bodyPr>
          <a:lstStyle/>
          <a:p>
            <a:pPr algn="ctr">
              <a:lnSpc>
                <a:spcPts val="7000"/>
              </a:lnSpc>
            </a:pPr>
            <a:r>
              <a:rPr lang="en-US" sz="5000" b="true">
                <a:solidFill>
                  <a:srgbClr val="000000"/>
                </a:solidFill>
                <a:latin typeface="Canva Sans Bold"/>
                <a:ea typeface="Canva Sans Bold"/>
                <a:cs typeface="Canva Sans Bold"/>
                <a:sym typeface="Canva Sans Bold"/>
              </a:rPr>
              <a:t>Insertion</a:t>
            </a:r>
          </a:p>
        </p:txBody>
      </p:sp>
      <p:sp>
        <p:nvSpPr>
          <p:cNvPr name="TextBox 15" id="15"/>
          <p:cNvSpPr txBox="true"/>
          <p:nvPr/>
        </p:nvSpPr>
        <p:spPr>
          <a:xfrm rot="0">
            <a:off x="168457" y="1298447"/>
            <a:ext cx="5829497" cy="580390"/>
          </a:xfrm>
          <a:prstGeom prst="rect">
            <a:avLst/>
          </a:prstGeom>
        </p:spPr>
        <p:txBody>
          <a:bodyPr anchor="t" rtlCol="false" tIns="0" lIns="0" bIns="0" rIns="0">
            <a:spAutoFit/>
          </a:bodyPr>
          <a:lstStyle/>
          <a:p>
            <a:pPr algn="l" marL="734059" indent="-367030" lvl="1">
              <a:lnSpc>
                <a:spcPts val="4759"/>
              </a:lnSpc>
              <a:buFont typeface="Arial"/>
              <a:buChar char="•"/>
            </a:pPr>
            <a:r>
              <a:rPr lang="en-US" b="true" sz="3399">
                <a:solidFill>
                  <a:srgbClr val="000000"/>
                </a:solidFill>
                <a:latin typeface="Canva Sans Bold"/>
                <a:ea typeface="Canva Sans Bold"/>
                <a:cs typeface="Canva Sans Bold"/>
                <a:sym typeface="Canva Sans Bold"/>
              </a:rPr>
              <a:t>seat</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7261054" y="155516"/>
            <a:ext cx="2306267" cy="435009"/>
            <a:chOff x="0" y="0"/>
            <a:chExt cx="3075022" cy="580012"/>
          </a:xfrm>
        </p:grpSpPr>
        <p:sp>
          <p:nvSpPr>
            <p:cNvPr name="Freeform 3" id="3"/>
            <p:cNvSpPr/>
            <p:nvPr/>
          </p:nvSpPr>
          <p:spPr>
            <a:xfrm flipH="false" flipV="false" rot="0">
              <a:off x="0" y="0"/>
              <a:ext cx="3075051" cy="580009"/>
            </a:xfrm>
            <a:custGeom>
              <a:avLst/>
              <a:gdLst/>
              <a:ahLst/>
              <a:cxnLst/>
              <a:rect r="r" b="b" t="t" l="l"/>
              <a:pathLst>
                <a:path h="580009" w="3075051">
                  <a:moveTo>
                    <a:pt x="0" y="0"/>
                  </a:moveTo>
                  <a:lnTo>
                    <a:pt x="3075051" y="0"/>
                  </a:lnTo>
                  <a:lnTo>
                    <a:pt x="3075051" y="580009"/>
                  </a:lnTo>
                  <a:lnTo>
                    <a:pt x="0" y="580009"/>
                  </a:lnTo>
                  <a:lnTo>
                    <a:pt x="0" y="0"/>
                  </a:lnTo>
                  <a:close/>
                </a:path>
              </a:pathLst>
            </a:custGeom>
            <a:blipFill>
              <a:blip r:embed="rId2"/>
              <a:stretch>
                <a:fillRect l="0" t="0" r="0" b="0"/>
              </a:stretch>
            </a:blipFill>
          </p:spPr>
        </p:sp>
      </p:grpSp>
      <p:grpSp>
        <p:nvGrpSpPr>
          <p:cNvPr name="Group 4" id="4"/>
          <p:cNvGrpSpPr/>
          <p:nvPr/>
        </p:nvGrpSpPr>
        <p:grpSpPr>
          <a:xfrm rot="0">
            <a:off x="3230880" y="6780108"/>
            <a:ext cx="3291840" cy="389467"/>
            <a:chOff x="0" y="0"/>
            <a:chExt cx="4389120" cy="519289"/>
          </a:xfrm>
        </p:grpSpPr>
        <p:sp>
          <p:nvSpPr>
            <p:cNvPr name="Freeform 5" id="5"/>
            <p:cNvSpPr/>
            <p:nvPr/>
          </p:nvSpPr>
          <p:spPr>
            <a:xfrm flipH="false" flipV="false" rot="0">
              <a:off x="0" y="0"/>
              <a:ext cx="4389120" cy="519289"/>
            </a:xfrm>
            <a:custGeom>
              <a:avLst/>
              <a:gdLst/>
              <a:ahLst/>
              <a:cxnLst/>
              <a:rect r="r" b="b" t="t" l="l"/>
              <a:pathLst>
                <a:path h="519289" w="4389120">
                  <a:moveTo>
                    <a:pt x="0" y="0"/>
                  </a:moveTo>
                  <a:lnTo>
                    <a:pt x="4389120" y="0"/>
                  </a:lnTo>
                  <a:lnTo>
                    <a:pt x="4389120" y="519289"/>
                  </a:lnTo>
                  <a:lnTo>
                    <a:pt x="0" y="519289"/>
                  </a:lnTo>
                  <a:close/>
                </a:path>
              </a:pathLst>
            </a:custGeom>
            <a:solidFill>
              <a:srgbClr val="000000">
                <a:alpha val="0"/>
              </a:srgbClr>
            </a:solidFill>
          </p:spPr>
        </p:sp>
        <p:sp>
          <p:nvSpPr>
            <p:cNvPr name="TextBox 6" id="6"/>
            <p:cNvSpPr txBox="true"/>
            <p:nvPr/>
          </p:nvSpPr>
          <p:spPr>
            <a:xfrm>
              <a:off x="0" y="-19050"/>
              <a:ext cx="4389120" cy="538339"/>
            </a:xfrm>
            <a:prstGeom prst="rect">
              <a:avLst/>
            </a:prstGeom>
          </p:spPr>
          <p:txBody>
            <a:bodyPr anchor="ctr" rtlCol="false" tIns="0" lIns="0" bIns="0" rIns="0"/>
            <a:lstStyle/>
            <a:p>
              <a:pPr algn="ctr">
                <a:lnSpc>
                  <a:spcPts val="1152"/>
                </a:lnSpc>
              </a:pPr>
              <a:r>
                <a:rPr lang="en-US" sz="960">
                  <a:solidFill>
                    <a:srgbClr val="898989"/>
                  </a:solidFill>
                  <a:latin typeface="Calibri (MS)"/>
                  <a:ea typeface="Calibri (MS)"/>
                  <a:cs typeface="Calibri (MS)"/>
                  <a:sym typeface="Calibri (MS)"/>
                </a:rPr>
                <a:t>Department of Artificial Intelligence &amp; Machine Learning</a:t>
              </a:r>
            </a:p>
          </p:txBody>
        </p:sp>
      </p:grpSp>
      <p:grpSp>
        <p:nvGrpSpPr>
          <p:cNvPr name="Group 7" id="7"/>
          <p:cNvGrpSpPr/>
          <p:nvPr/>
        </p:nvGrpSpPr>
        <p:grpSpPr>
          <a:xfrm rot="0">
            <a:off x="6888480" y="6780108"/>
            <a:ext cx="2194560" cy="389467"/>
            <a:chOff x="0" y="0"/>
            <a:chExt cx="2926080" cy="519289"/>
          </a:xfrm>
        </p:grpSpPr>
        <p:sp>
          <p:nvSpPr>
            <p:cNvPr name="Freeform 8" id="8"/>
            <p:cNvSpPr/>
            <p:nvPr/>
          </p:nvSpPr>
          <p:spPr>
            <a:xfrm flipH="false" flipV="false" rot="0">
              <a:off x="0" y="0"/>
              <a:ext cx="2926080" cy="519289"/>
            </a:xfrm>
            <a:custGeom>
              <a:avLst/>
              <a:gdLst/>
              <a:ahLst/>
              <a:cxnLst/>
              <a:rect r="r" b="b" t="t" l="l"/>
              <a:pathLst>
                <a:path h="519289" w="2926080">
                  <a:moveTo>
                    <a:pt x="0" y="0"/>
                  </a:moveTo>
                  <a:lnTo>
                    <a:pt x="2926080" y="0"/>
                  </a:lnTo>
                  <a:lnTo>
                    <a:pt x="2926080" y="519289"/>
                  </a:lnTo>
                  <a:lnTo>
                    <a:pt x="0" y="519289"/>
                  </a:lnTo>
                  <a:close/>
                </a:path>
              </a:pathLst>
            </a:custGeom>
            <a:solidFill>
              <a:srgbClr val="000000">
                <a:alpha val="0"/>
              </a:srgbClr>
            </a:solidFill>
          </p:spPr>
        </p:sp>
        <p:sp>
          <p:nvSpPr>
            <p:cNvPr name="TextBox 9" id="9"/>
            <p:cNvSpPr txBox="true"/>
            <p:nvPr/>
          </p:nvSpPr>
          <p:spPr>
            <a:xfrm>
              <a:off x="0" y="-19050"/>
              <a:ext cx="2926080" cy="538339"/>
            </a:xfrm>
            <a:prstGeom prst="rect">
              <a:avLst/>
            </a:prstGeom>
          </p:spPr>
          <p:txBody>
            <a:bodyPr anchor="ctr" rtlCol="false" tIns="0" lIns="0" bIns="0" rIns="0"/>
            <a:lstStyle/>
            <a:p>
              <a:pPr algn="r">
                <a:lnSpc>
                  <a:spcPts val="1152"/>
                </a:lnSpc>
              </a:pPr>
              <a:r>
                <a:rPr lang="en-US" sz="960">
                  <a:solidFill>
                    <a:srgbClr val="898989"/>
                  </a:solidFill>
                  <a:latin typeface="Calibri (MS)"/>
                  <a:ea typeface="Calibri (MS)"/>
                  <a:cs typeface="Calibri (MS)"/>
                  <a:sym typeface="Calibri (MS)"/>
                </a:rPr>
                <a:t>19</a:t>
              </a:r>
            </a:p>
          </p:txBody>
        </p:sp>
      </p:grpSp>
      <p:grpSp>
        <p:nvGrpSpPr>
          <p:cNvPr name="Group 10" id="10"/>
          <p:cNvGrpSpPr/>
          <p:nvPr/>
        </p:nvGrpSpPr>
        <p:grpSpPr>
          <a:xfrm rot="0">
            <a:off x="252447" y="6780108"/>
            <a:ext cx="2194560" cy="389467"/>
            <a:chOff x="0" y="0"/>
            <a:chExt cx="2926080" cy="519289"/>
          </a:xfrm>
        </p:grpSpPr>
        <p:sp>
          <p:nvSpPr>
            <p:cNvPr name="Freeform 11" id="11"/>
            <p:cNvSpPr/>
            <p:nvPr/>
          </p:nvSpPr>
          <p:spPr>
            <a:xfrm flipH="false" flipV="false" rot="0">
              <a:off x="0" y="0"/>
              <a:ext cx="2926080" cy="519289"/>
            </a:xfrm>
            <a:custGeom>
              <a:avLst/>
              <a:gdLst/>
              <a:ahLst/>
              <a:cxnLst/>
              <a:rect r="r" b="b" t="t" l="l"/>
              <a:pathLst>
                <a:path h="519289" w="2926080">
                  <a:moveTo>
                    <a:pt x="0" y="0"/>
                  </a:moveTo>
                  <a:lnTo>
                    <a:pt x="2926080" y="0"/>
                  </a:lnTo>
                  <a:lnTo>
                    <a:pt x="2926080" y="519289"/>
                  </a:lnTo>
                  <a:lnTo>
                    <a:pt x="0" y="519289"/>
                  </a:lnTo>
                  <a:close/>
                </a:path>
              </a:pathLst>
            </a:custGeom>
            <a:solidFill>
              <a:srgbClr val="000000">
                <a:alpha val="0"/>
              </a:srgbClr>
            </a:solidFill>
          </p:spPr>
        </p:sp>
        <p:sp>
          <p:nvSpPr>
            <p:cNvPr name="TextBox 12" id="12"/>
            <p:cNvSpPr txBox="true"/>
            <p:nvPr/>
          </p:nvSpPr>
          <p:spPr>
            <a:xfrm>
              <a:off x="0" y="-19050"/>
              <a:ext cx="2926080" cy="538339"/>
            </a:xfrm>
            <a:prstGeom prst="rect">
              <a:avLst/>
            </a:prstGeom>
          </p:spPr>
          <p:txBody>
            <a:bodyPr anchor="ctr" rtlCol="false" tIns="0" lIns="0" bIns="0" rIns="0"/>
            <a:lstStyle/>
            <a:p>
              <a:pPr algn="l">
                <a:lnSpc>
                  <a:spcPts val="1152"/>
                </a:lnSpc>
              </a:pPr>
              <a:r>
                <a:rPr lang="en-US" sz="960">
                  <a:solidFill>
                    <a:srgbClr val="898989"/>
                  </a:solidFill>
                  <a:latin typeface="Calibri (MS)"/>
                  <a:ea typeface="Calibri (MS)"/>
                  <a:cs typeface="Calibri (MS)"/>
                  <a:sym typeface="Calibri (MS)"/>
                </a:rPr>
                <a:t>4-11-25</a:t>
              </a:r>
            </a:p>
          </p:txBody>
        </p:sp>
      </p:grpSp>
      <p:sp>
        <p:nvSpPr>
          <p:cNvPr name="Freeform 13" id="13"/>
          <p:cNvSpPr/>
          <p:nvPr/>
        </p:nvSpPr>
        <p:spPr>
          <a:xfrm flipH="false" flipV="false" rot="0">
            <a:off x="1349727" y="1996315"/>
            <a:ext cx="6834609" cy="4210459"/>
          </a:xfrm>
          <a:custGeom>
            <a:avLst/>
            <a:gdLst/>
            <a:ahLst/>
            <a:cxnLst/>
            <a:rect r="r" b="b" t="t" l="l"/>
            <a:pathLst>
              <a:path h="4210459" w="6834609">
                <a:moveTo>
                  <a:pt x="0" y="0"/>
                </a:moveTo>
                <a:lnTo>
                  <a:pt x="6834609" y="0"/>
                </a:lnTo>
                <a:lnTo>
                  <a:pt x="6834609" y="4210459"/>
                </a:lnTo>
                <a:lnTo>
                  <a:pt x="0" y="4210459"/>
                </a:lnTo>
                <a:lnTo>
                  <a:pt x="0" y="0"/>
                </a:lnTo>
                <a:close/>
              </a:path>
            </a:pathLst>
          </a:custGeom>
          <a:blipFill>
            <a:blip r:embed="rId3"/>
            <a:stretch>
              <a:fillRect l="0" t="0" r="-11755" b="0"/>
            </a:stretch>
          </a:blipFill>
        </p:spPr>
      </p:sp>
      <p:sp>
        <p:nvSpPr>
          <p:cNvPr name="TextBox 14" id="14"/>
          <p:cNvSpPr txBox="true"/>
          <p:nvPr/>
        </p:nvSpPr>
        <p:spPr>
          <a:xfrm rot="0">
            <a:off x="3478411" y="50741"/>
            <a:ext cx="2815828" cy="863600"/>
          </a:xfrm>
          <a:prstGeom prst="rect">
            <a:avLst/>
          </a:prstGeom>
        </p:spPr>
        <p:txBody>
          <a:bodyPr anchor="t" rtlCol="false" tIns="0" lIns="0" bIns="0" rIns="0">
            <a:spAutoFit/>
          </a:bodyPr>
          <a:lstStyle/>
          <a:p>
            <a:pPr algn="ctr">
              <a:lnSpc>
                <a:spcPts val="7000"/>
              </a:lnSpc>
            </a:pPr>
            <a:r>
              <a:rPr lang="en-US" sz="5000" b="true">
                <a:solidFill>
                  <a:srgbClr val="000000"/>
                </a:solidFill>
                <a:latin typeface="Canva Sans Bold"/>
                <a:ea typeface="Canva Sans Bold"/>
                <a:cs typeface="Canva Sans Bold"/>
                <a:sym typeface="Canva Sans Bold"/>
              </a:rPr>
              <a:t>Insertion</a:t>
            </a:r>
          </a:p>
        </p:txBody>
      </p:sp>
      <p:sp>
        <p:nvSpPr>
          <p:cNvPr name="TextBox 15" id="15"/>
          <p:cNvSpPr txBox="true"/>
          <p:nvPr/>
        </p:nvSpPr>
        <p:spPr>
          <a:xfrm rot="0">
            <a:off x="168457" y="1298447"/>
            <a:ext cx="5829497" cy="580390"/>
          </a:xfrm>
          <a:prstGeom prst="rect">
            <a:avLst/>
          </a:prstGeom>
        </p:spPr>
        <p:txBody>
          <a:bodyPr anchor="t" rtlCol="false" tIns="0" lIns="0" bIns="0" rIns="0">
            <a:spAutoFit/>
          </a:bodyPr>
          <a:lstStyle/>
          <a:p>
            <a:pPr algn="l" marL="734059" indent="-367030" lvl="1">
              <a:lnSpc>
                <a:spcPts val="4759"/>
              </a:lnSpc>
              <a:buFont typeface="Arial"/>
              <a:buChar char="•"/>
            </a:pPr>
            <a:r>
              <a:rPr lang="en-US" b="true" sz="3399">
                <a:solidFill>
                  <a:srgbClr val="000000"/>
                </a:solidFill>
                <a:latin typeface="Canva Sans Bold"/>
                <a:ea typeface="Canva Sans Bold"/>
                <a:cs typeface="Canva Sans Bold"/>
                <a:sym typeface="Canva Sans Bold"/>
              </a:rPr>
              <a:t>show</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7261054" y="155516"/>
            <a:ext cx="2306267" cy="435009"/>
            <a:chOff x="0" y="0"/>
            <a:chExt cx="3075022" cy="580012"/>
          </a:xfrm>
        </p:grpSpPr>
        <p:sp>
          <p:nvSpPr>
            <p:cNvPr name="Freeform 3" id="3"/>
            <p:cNvSpPr/>
            <p:nvPr/>
          </p:nvSpPr>
          <p:spPr>
            <a:xfrm flipH="false" flipV="false" rot="0">
              <a:off x="0" y="0"/>
              <a:ext cx="3075051" cy="580009"/>
            </a:xfrm>
            <a:custGeom>
              <a:avLst/>
              <a:gdLst/>
              <a:ahLst/>
              <a:cxnLst/>
              <a:rect r="r" b="b" t="t" l="l"/>
              <a:pathLst>
                <a:path h="580009" w="3075051">
                  <a:moveTo>
                    <a:pt x="0" y="0"/>
                  </a:moveTo>
                  <a:lnTo>
                    <a:pt x="3075051" y="0"/>
                  </a:lnTo>
                  <a:lnTo>
                    <a:pt x="3075051" y="580009"/>
                  </a:lnTo>
                  <a:lnTo>
                    <a:pt x="0" y="580009"/>
                  </a:lnTo>
                  <a:lnTo>
                    <a:pt x="0" y="0"/>
                  </a:lnTo>
                  <a:close/>
                </a:path>
              </a:pathLst>
            </a:custGeom>
            <a:blipFill>
              <a:blip r:embed="rId2"/>
              <a:stretch>
                <a:fillRect l="0" t="0" r="0" b="0"/>
              </a:stretch>
            </a:blipFill>
          </p:spPr>
        </p:sp>
      </p:grpSp>
      <p:grpSp>
        <p:nvGrpSpPr>
          <p:cNvPr name="Group 4" id="4"/>
          <p:cNvGrpSpPr/>
          <p:nvPr/>
        </p:nvGrpSpPr>
        <p:grpSpPr>
          <a:xfrm rot="0">
            <a:off x="670560" y="389468"/>
            <a:ext cx="8412480" cy="1413934"/>
            <a:chOff x="0" y="0"/>
            <a:chExt cx="11216640" cy="1885245"/>
          </a:xfrm>
        </p:grpSpPr>
        <p:sp>
          <p:nvSpPr>
            <p:cNvPr name="Freeform 5" id="5"/>
            <p:cNvSpPr/>
            <p:nvPr/>
          </p:nvSpPr>
          <p:spPr>
            <a:xfrm flipH="false" flipV="false" rot="0">
              <a:off x="0" y="0"/>
              <a:ext cx="11216640" cy="1885245"/>
            </a:xfrm>
            <a:custGeom>
              <a:avLst/>
              <a:gdLst/>
              <a:ahLst/>
              <a:cxnLst/>
              <a:rect r="r" b="b" t="t" l="l"/>
              <a:pathLst>
                <a:path h="1885245" w="11216640">
                  <a:moveTo>
                    <a:pt x="0" y="0"/>
                  </a:moveTo>
                  <a:lnTo>
                    <a:pt x="11216640" y="0"/>
                  </a:lnTo>
                  <a:lnTo>
                    <a:pt x="11216640" y="1885245"/>
                  </a:lnTo>
                  <a:lnTo>
                    <a:pt x="0" y="1885245"/>
                  </a:lnTo>
                  <a:close/>
                </a:path>
              </a:pathLst>
            </a:custGeom>
            <a:solidFill>
              <a:srgbClr val="000000">
                <a:alpha val="0"/>
              </a:srgbClr>
            </a:solidFill>
          </p:spPr>
        </p:sp>
        <p:sp>
          <p:nvSpPr>
            <p:cNvPr name="TextBox 6" id="6"/>
            <p:cNvSpPr txBox="true"/>
            <p:nvPr/>
          </p:nvSpPr>
          <p:spPr>
            <a:xfrm>
              <a:off x="0" y="-38100"/>
              <a:ext cx="11216640" cy="1923345"/>
            </a:xfrm>
            <a:prstGeom prst="rect">
              <a:avLst/>
            </a:prstGeom>
          </p:spPr>
          <p:txBody>
            <a:bodyPr anchor="ctr" rtlCol="false" tIns="0" lIns="0" bIns="0" rIns="0"/>
            <a:lstStyle/>
            <a:p>
              <a:pPr algn="l">
                <a:lnSpc>
                  <a:spcPts val="3801"/>
                </a:lnSpc>
              </a:pPr>
              <a:r>
                <a:rPr lang="en-US" sz="3519">
                  <a:solidFill>
                    <a:srgbClr val="000000"/>
                  </a:solidFill>
                  <a:latin typeface="Times New Roman MT"/>
                  <a:ea typeface="Times New Roman MT"/>
                  <a:cs typeface="Times New Roman MT"/>
                  <a:sym typeface="Times New Roman MT"/>
                </a:rPr>
                <a:t>Outline of the Presentation</a:t>
              </a:r>
            </a:p>
          </p:txBody>
        </p:sp>
      </p:grpSp>
      <p:grpSp>
        <p:nvGrpSpPr>
          <p:cNvPr name="Group 7" id="7"/>
          <p:cNvGrpSpPr/>
          <p:nvPr/>
        </p:nvGrpSpPr>
        <p:grpSpPr>
          <a:xfrm rot="0">
            <a:off x="3230880" y="6780108"/>
            <a:ext cx="3291840" cy="389467"/>
            <a:chOff x="0" y="0"/>
            <a:chExt cx="4389120" cy="519289"/>
          </a:xfrm>
        </p:grpSpPr>
        <p:sp>
          <p:nvSpPr>
            <p:cNvPr name="Freeform 8" id="8"/>
            <p:cNvSpPr/>
            <p:nvPr/>
          </p:nvSpPr>
          <p:spPr>
            <a:xfrm flipH="false" flipV="false" rot="0">
              <a:off x="0" y="0"/>
              <a:ext cx="4389120" cy="519289"/>
            </a:xfrm>
            <a:custGeom>
              <a:avLst/>
              <a:gdLst/>
              <a:ahLst/>
              <a:cxnLst/>
              <a:rect r="r" b="b" t="t" l="l"/>
              <a:pathLst>
                <a:path h="519289" w="4389120">
                  <a:moveTo>
                    <a:pt x="0" y="0"/>
                  </a:moveTo>
                  <a:lnTo>
                    <a:pt x="4389120" y="0"/>
                  </a:lnTo>
                  <a:lnTo>
                    <a:pt x="4389120" y="519289"/>
                  </a:lnTo>
                  <a:lnTo>
                    <a:pt x="0" y="519289"/>
                  </a:lnTo>
                  <a:close/>
                </a:path>
              </a:pathLst>
            </a:custGeom>
            <a:solidFill>
              <a:srgbClr val="000000">
                <a:alpha val="0"/>
              </a:srgbClr>
            </a:solidFill>
          </p:spPr>
        </p:sp>
        <p:sp>
          <p:nvSpPr>
            <p:cNvPr name="TextBox 9" id="9"/>
            <p:cNvSpPr txBox="true"/>
            <p:nvPr/>
          </p:nvSpPr>
          <p:spPr>
            <a:xfrm>
              <a:off x="0" y="-19050"/>
              <a:ext cx="4389120" cy="538339"/>
            </a:xfrm>
            <a:prstGeom prst="rect">
              <a:avLst/>
            </a:prstGeom>
          </p:spPr>
          <p:txBody>
            <a:bodyPr anchor="ctr" rtlCol="false" tIns="0" lIns="0" bIns="0" rIns="0"/>
            <a:lstStyle/>
            <a:p>
              <a:pPr algn="ctr">
                <a:lnSpc>
                  <a:spcPts val="1152"/>
                </a:lnSpc>
              </a:pPr>
              <a:r>
                <a:rPr lang="en-US" sz="960">
                  <a:solidFill>
                    <a:srgbClr val="898989"/>
                  </a:solidFill>
                  <a:latin typeface="Calibri (MS)"/>
                  <a:ea typeface="Calibri (MS)"/>
                  <a:cs typeface="Calibri (MS)"/>
                  <a:sym typeface="Calibri (MS)"/>
                </a:rPr>
                <a:t>Department of Artificial Intelligence &amp; Machine Learning</a:t>
              </a:r>
            </a:p>
          </p:txBody>
        </p:sp>
      </p:grpSp>
      <p:grpSp>
        <p:nvGrpSpPr>
          <p:cNvPr name="Group 10" id="10"/>
          <p:cNvGrpSpPr/>
          <p:nvPr/>
        </p:nvGrpSpPr>
        <p:grpSpPr>
          <a:xfrm rot="0">
            <a:off x="6888480" y="6780108"/>
            <a:ext cx="2194560" cy="389467"/>
            <a:chOff x="0" y="0"/>
            <a:chExt cx="2926080" cy="519289"/>
          </a:xfrm>
        </p:grpSpPr>
        <p:sp>
          <p:nvSpPr>
            <p:cNvPr name="Freeform 11" id="11"/>
            <p:cNvSpPr/>
            <p:nvPr/>
          </p:nvSpPr>
          <p:spPr>
            <a:xfrm flipH="false" flipV="false" rot="0">
              <a:off x="0" y="0"/>
              <a:ext cx="2926080" cy="519289"/>
            </a:xfrm>
            <a:custGeom>
              <a:avLst/>
              <a:gdLst/>
              <a:ahLst/>
              <a:cxnLst/>
              <a:rect r="r" b="b" t="t" l="l"/>
              <a:pathLst>
                <a:path h="519289" w="2926080">
                  <a:moveTo>
                    <a:pt x="0" y="0"/>
                  </a:moveTo>
                  <a:lnTo>
                    <a:pt x="2926080" y="0"/>
                  </a:lnTo>
                  <a:lnTo>
                    <a:pt x="2926080" y="519289"/>
                  </a:lnTo>
                  <a:lnTo>
                    <a:pt x="0" y="519289"/>
                  </a:lnTo>
                  <a:close/>
                </a:path>
              </a:pathLst>
            </a:custGeom>
            <a:solidFill>
              <a:srgbClr val="000000">
                <a:alpha val="0"/>
              </a:srgbClr>
            </a:solidFill>
          </p:spPr>
        </p:sp>
        <p:sp>
          <p:nvSpPr>
            <p:cNvPr name="TextBox 12" id="12"/>
            <p:cNvSpPr txBox="true"/>
            <p:nvPr/>
          </p:nvSpPr>
          <p:spPr>
            <a:xfrm>
              <a:off x="0" y="-28575"/>
              <a:ext cx="2926080" cy="547864"/>
            </a:xfrm>
            <a:prstGeom prst="rect">
              <a:avLst/>
            </a:prstGeom>
          </p:spPr>
          <p:txBody>
            <a:bodyPr anchor="ctr" rtlCol="false" tIns="0" lIns="0" bIns="0" rIns="0"/>
            <a:lstStyle/>
            <a:p>
              <a:pPr algn="r">
                <a:lnSpc>
                  <a:spcPts val="1152"/>
                </a:lnSpc>
              </a:pPr>
              <a:r>
                <a:rPr lang="en-US" sz="960">
                  <a:solidFill>
                    <a:srgbClr val="898989"/>
                  </a:solidFill>
                  <a:latin typeface="Times New Roman MT"/>
                  <a:ea typeface="Times New Roman MT"/>
                  <a:cs typeface="Times New Roman MT"/>
                  <a:sym typeface="Times New Roman MT"/>
                </a:rPr>
                <a:t>2</a:t>
              </a:r>
            </a:p>
          </p:txBody>
        </p:sp>
      </p:grpSp>
      <p:sp>
        <p:nvSpPr>
          <p:cNvPr name="TextBox 13" id="13"/>
          <p:cNvSpPr txBox="true"/>
          <p:nvPr/>
        </p:nvSpPr>
        <p:spPr>
          <a:xfrm rot="0">
            <a:off x="484094" y="1553871"/>
            <a:ext cx="7501666" cy="4698868"/>
          </a:xfrm>
          <a:prstGeom prst="rect">
            <a:avLst/>
          </a:prstGeom>
        </p:spPr>
        <p:txBody>
          <a:bodyPr anchor="t" rtlCol="false" tIns="0" lIns="0" bIns="0" rIns="0">
            <a:spAutoFit/>
          </a:bodyPr>
          <a:lstStyle/>
          <a:p>
            <a:pPr algn="l" marL="269779" indent="-134890" lvl="1">
              <a:lnSpc>
                <a:spcPts val="2515"/>
              </a:lnSpc>
              <a:buAutoNum type="arabicPeriod" startAt="1"/>
            </a:pPr>
            <a:r>
              <a:rPr lang="en-US" b="true" sz="2096">
                <a:solidFill>
                  <a:srgbClr val="000000"/>
                </a:solidFill>
                <a:latin typeface="Times New Roman Bold"/>
                <a:ea typeface="Times New Roman Bold"/>
                <a:cs typeface="Times New Roman Bold"/>
                <a:sym typeface="Times New Roman Bold"/>
              </a:rPr>
              <a:t>Names of all the group members and their work distribution</a:t>
            </a:r>
          </a:p>
          <a:p>
            <a:pPr algn="l" marL="269779" indent="-134890" lvl="1">
              <a:lnSpc>
                <a:spcPts val="2515"/>
              </a:lnSpc>
              <a:buAutoNum type="arabicPeriod" startAt="1"/>
            </a:pPr>
            <a:r>
              <a:rPr lang="en-US" b="true" sz="2096">
                <a:solidFill>
                  <a:srgbClr val="000000"/>
                </a:solidFill>
                <a:latin typeface="Times New Roman Bold"/>
                <a:ea typeface="Times New Roman Bold"/>
                <a:cs typeface="Times New Roman Bold"/>
                <a:sym typeface="Times New Roman Bold"/>
              </a:rPr>
              <a:t>Introduction</a:t>
            </a:r>
          </a:p>
          <a:p>
            <a:pPr algn="l" marL="269779" indent="-134890" lvl="1">
              <a:lnSpc>
                <a:spcPts val="2515"/>
              </a:lnSpc>
              <a:buAutoNum type="arabicPeriod" startAt="1"/>
            </a:pPr>
            <a:r>
              <a:rPr lang="en-US" b="true" sz="2096">
                <a:solidFill>
                  <a:srgbClr val="000000"/>
                </a:solidFill>
                <a:latin typeface="Times New Roman Bold"/>
                <a:ea typeface="Times New Roman Bold"/>
                <a:cs typeface="Times New Roman Bold"/>
                <a:sym typeface="Times New Roman Bold"/>
              </a:rPr>
              <a:t>Problem Statement</a:t>
            </a:r>
          </a:p>
          <a:p>
            <a:pPr algn="l" marL="269779" indent="-134890" lvl="1">
              <a:lnSpc>
                <a:spcPts val="2515"/>
              </a:lnSpc>
              <a:buAutoNum type="arabicPeriod" startAt="1"/>
            </a:pPr>
            <a:r>
              <a:rPr lang="en-US" b="true" sz="2096">
                <a:solidFill>
                  <a:srgbClr val="000000"/>
                </a:solidFill>
                <a:latin typeface="Times New Roman Bold"/>
                <a:ea typeface="Times New Roman Bold"/>
                <a:cs typeface="Times New Roman Bold"/>
                <a:sym typeface="Times New Roman Bold"/>
              </a:rPr>
              <a:t>Objectives of the Project</a:t>
            </a:r>
          </a:p>
          <a:p>
            <a:pPr algn="l" marL="269779" indent="-134890" lvl="1">
              <a:lnSpc>
                <a:spcPts val="2515"/>
              </a:lnSpc>
              <a:buAutoNum type="arabicPeriod" startAt="1"/>
            </a:pPr>
            <a:r>
              <a:rPr lang="en-US" b="true" sz="2096">
                <a:solidFill>
                  <a:srgbClr val="000000"/>
                </a:solidFill>
                <a:latin typeface="Times New Roman Bold"/>
                <a:ea typeface="Times New Roman Bold"/>
                <a:cs typeface="Times New Roman Bold"/>
                <a:sym typeface="Times New Roman Bold"/>
              </a:rPr>
              <a:t>Methodology</a:t>
            </a:r>
          </a:p>
          <a:p>
            <a:pPr algn="l" marL="269779" indent="-134890" lvl="1">
              <a:lnSpc>
                <a:spcPts val="2515"/>
              </a:lnSpc>
              <a:buAutoNum type="arabicPeriod" startAt="1"/>
            </a:pPr>
            <a:r>
              <a:rPr lang="en-US" b="true" sz="2096">
                <a:solidFill>
                  <a:srgbClr val="000000"/>
                </a:solidFill>
                <a:latin typeface="Times New Roman Bold"/>
                <a:ea typeface="Times New Roman Bold"/>
                <a:cs typeface="Times New Roman Bold"/>
                <a:sym typeface="Times New Roman Bold"/>
              </a:rPr>
              <a:t>ER Diagram </a:t>
            </a:r>
          </a:p>
          <a:p>
            <a:pPr algn="l" marL="269779" indent="-134890" lvl="1">
              <a:lnSpc>
                <a:spcPts val="2515"/>
              </a:lnSpc>
              <a:buAutoNum type="arabicPeriod" startAt="1"/>
            </a:pPr>
            <a:r>
              <a:rPr lang="en-US" b="true" sz="2096">
                <a:solidFill>
                  <a:srgbClr val="000000"/>
                </a:solidFill>
                <a:latin typeface="Times New Roman Bold"/>
                <a:ea typeface="Times New Roman Bold"/>
                <a:cs typeface="Times New Roman Bold"/>
                <a:sym typeface="Times New Roman Bold"/>
              </a:rPr>
              <a:t>ER Diagram To Relational Schema Conversion</a:t>
            </a:r>
          </a:p>
          <a:p>
            <a:pPr algn="l" marL="269779" indent="-134890" lvl="1">
              <a:lnSpc>
                <a:spcPts val="2515"/>
              </a:lnSpc>
              <a:buAutoNum type="arabicPeriod" startAt="1"/>
            </a:pPr>
            <a:r>
              <a:rPr lang="en-US" b="true" sz="2096">
                <a:solidFill>
                  <a:srgbClr val="000000"/>
                </a:solidFill>
                <a:latin typeface="Times New Roman Bold"/>
                <a:ea typeface="Times New Roman Bold"/>
                <a:cs typeface="Times New Roman Bold"/>
                <a:sym typeface="Times New Roman Bold"/>
              </a:rPr>
              <a:t>Database Table Creation and Data Insertion</a:t>
            </a:r>
          </a:p>
          <a:p>
            <a:pPr algn="l" marL="269779" indent="-134890" lvl="1">
              <a:lnSpc>
                <a:spcPts val="2515"/>
              </a:lnSpc>
              <a:buAutoNum type="arabicPeriod" startAt="1"/>
            </a:pPr>
            <a:r>
              <a:rPr lang="en-US" b="true" sz="2096">
                <a:solidFill>
                  <a:srgbClr val="000000"/>
                </a:solidFill>
                <a:latin typeface="Times New Roman Bold"/>
                <a:ea typeface="Times New Roman Bold"/>
                <a:cs typeface="Times New Roman Bold"/>
                <a:sym typeface="Times New Roman Bold"/>
              </a:rPr>
              <a:t>Basic and Advanced Query Implementation</a:t>
            </a:r>
          </a:p>
          <a:p>
            <a:pPr algn="l" marL="269779" indent="-134890" lvl="1">
              <a:lnSpc>
                <a:spcPts val="2515"/>
              </a:lnSpc>
              <a:buAutoNum type="arabicPeriod" startAt="1"/>
            </a:pPr>
            <a:r>
              <a:rPr lang="en-US" b="true" sz="2096">
                <a:solidFill>
                  <a:srgbClr val="000000"/>
                </a:solidFill>
                <a:latin typeface="Times New Roman Bold"/>
                <a:ea typeface="Times New Roman Bold"/>
                <a:cs typeface="Times New Roman Bold"/>
                <a:sym typeface="Times New Roman Bold"/>
              </a:rPr>
              <a:t>Python Desktop / Web Application </a:t>
            </a:r>
          </a:p>
          <a:p>
            <a:pPr algn="l" marL="269779" indent="-134890" lvl="1">
              <a:lnSpc>
                <a:spcPts val="2515"/>
              </a:lnSpc>
              <a:buAutoNum type="arabicPeriod" startAt="1"/>
            </a:pPr>
            <a:r>
              <a:rPr lang="en-US" b="true" sz="2096">
                <a:solidFill>
                  <a:srgbClr val="000000"/>
                </a:solidFill>
                <a:latin typeface="Times New Roman Bold"/>
                <a:ea typeface="Times New Roman Bold"/>
                <a:cs typeface="Times New Roman Bold"/>
                <a:sym typeface="Times New Roman Bold"/>
              </a:rPr>
              <a:t>Project Outcome</a:t>
            </a:r>
          </a:p>
          <a:p>
            <a:pPr algn="l" marL="269779" indent="-134890" lvl="1">
              <a:lnSpc>
                <a:spcPts val="2515"/>
              </a:lnSpc>
              <a:buAutoNum type="arabicPeriod" startAt="1"/>
            </a:pPr>
            <a:r>
              <a:rPr lang="en-US" b="true" sz="2096">
                <a:solidFill>
                  <a:srgbClr val="000000"/>
                </a:solidFill>
                <a:latin typeface="Times New Roman Bold"/>
                <a:ea typeface="Times New Roman Bold"/>
                <a:cs typeface="Times New Roman Bold"/>
                <a:sym typeface="Times New Roman Bold"/>
              </a:rPr>
              <a:t>Conclusion</a:t>
            </a:r>
          </a:p>
          <a:p>
            <a:pPr algn="l" marL="269779" indent="-134890" lvl="1">
              <a:lnSpc>
                <a:spcPts val="2515"/>
              </a:lnSpc>
              <a:buAutoNum type="arabicPeriod" startAt="1"/>
            </a:pPr>
            <a:r>
              <a:rPr lang="en-US" b="true" sz="2096">
                <a:solidFill>
                  <a:srgbClr val="000000"/>
                </a:solidFill>
                <a:latin typeface="Times New Roman Bold"/>
                <a:ea typeface="Times New Roman Bold"/>
                <a:cs typeface="Times New Roman Bold"/>
                <a:sym typeface="Times New Roman Bold"/>
              </a:rPr>
              <a:t>References</a:t>
            </a:r>
          </a:p>
          <a:p>
            <a:pPr algn="l" marL="269779" indent="-134890" lvl="1">
              <a:lnSpc>
                <a:spcPts val="2515"/>
              </a:lnSpc>
              <a:buAutoNum type="arabicPeriod" startAt="1"/>
            </a:pPr>
            <a:r>
              <a:rPr lang="en-US" b="true" sz="2096">
                <a:solidFill>
                  <a:srgbClr val="000000"/>
                </a:solidFill>
                <a:latin typeface="Times New Roman Bold"/>
                <a:ea typeface="Times New Roman Bold"/>
                <a:cs typeface="Times New Roman Bold"/>
                <a:sym typeface="Times New Roman Bold"/>
              </a:rPr>
              <a:t>A photograph of the phase 1 presentation.</a:t>
            </a:r>
          </a:p>
          <a:p>
            <a:pPr algn="l" marL="269779" indent="-134890" lvl="1">
              <a:lnSpc>
                <a:spcPts val="2515"/>
              </a:lnSpc>
            </a:pP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7261054" y="155516"/>
            <a:ext cx="2306267" cy="435009"/>
            <a:chOff x="0" y="0"/>
            <a:chExt cx="3075022" cy="580012"/>
          </a:xfrm>
        </p:grpSpPr>
        <p:sp>
          <p:nvSpPr>
            <p:cNvPr name="Freeform 3" id="3"/>
            <p:cNvSpPr/>
            <p:nvPr/>
          </p:nvSpPr>
          <p:spPr>
            <a:xfrm flipH="false" flipV="false" rot="0">
              <a:off x="0" y="0"/>
              <a:ext cx="3075051" cy="580009"/>
            </a:xfrm>
            <a:custGeom>
              <a:avLst/>
              <a:gdLst/>
              <a:ahLst/>
              <a:cxnLst/>
              <a:rect r="r" b="b" t="t" l="l"/>
              <a:pathLst>
                <a:path h="580009" w="3075051">
                  <a:moveTo>
                    <a:pt x="0" y="0"/>
                  </a:moveTo>
                  <a:lnTo>
                    <a:pt x="3075051" y="0"/>
                  </a:lnTo>
                  <a:lnTo>
                    <a:pt x="3075051" y="580009"/>
                  </a:lnTo>
                  <a:lnTo>
                    <a:pt x="0" y="580009"/>
                  </a:lnTo>
                  <a:lnTo>
                    <a:pt x="0" y="0"/>
                  </a:lnTo>
                  <a:close/>
                </a:path>
              </a:pathLst>
            </a:custGeom>
            <a:blipFill>
              <a:blip r:embed="rId2"/>
              <a:stretch>
                <a:fillRect l="0" t="0" r="0" b="0"/>
              </a:stretch>
            </a:blipFill>
          </p:spPr>
        </p:sp>
      </p:grpSp>
      <p:grpSp>
        <p:nvGrpSpPr>
          <p:cNvPr name="Group 4" id="4"/>
          <p:cNvGrpSpPr/>
          <p:nvPr/>
        </p:nvGrpSpPr>
        <p:grpSpPr>
          <a:xfrm rot="0">
            <a:off x="3230880" y="6780108"/>
            <a:ext cx="3291840" cy="389467"/>
            <a:chOff x="0" y="0"/>
            <a:chExt cx="4389120" cy="519289"/>
          </a:xfrm>
        </p:grpSpPr>
        <p:sp>
          <p:nvSpPr>
            <p:cNvPr name="Freeform 5" id="5"/>
            <p:cNvSpPr/>
            <p:nvPr/>
          </p:nvSpPr>
          <p:spPr>
            <a:xfrm flipH="false" flipV="false" rot="0">
              <a:off x="0" y="0"/>
              <a:ext cx="4389120" cy="519289"/>
            </a:xfrm>
            <a:custGeom>
              <a:avLst/>
              <a:gdLst/>
              <a:ahLst/>
              <a:cxnLst/>
              <a:rect r="r" b="b" t="t" l="l"/>
              <a:pathLst>
                <a:path h="519289" w="4389120">
                  <a:moveTo>
                    <a:pt x="0" y="0"/>
                  </a:moveTo>
                  <a:lnTo>
                    <a:pt x="4389120" y="0"/>
                  </a:lnTo>
                  <a:lnTo>
                    <a:pt x="4389120" y="519289"/>
                  </a:lnTo>
                  <a:lnTo>
                    <a:pt x="0" y="519289"/>
                  </a:lnTo>
                  <a:close/>
                </a:path>
              </a:pathLst>
            </a:custGeom>
            <a:solidFill>
              <a:srgbClr val="000000">
                <a:alpha val="0"/>
              </a:srgbClr>
            </a:solidFill>
          </p:spPr>
        </p:sp>
        <p:sp>
          <p:nvSpPr>
            <p:cNvPr name="TextBox 6" id="6"/>
            <p:cNvSpPr txBox="true"/>
            <p:nvPr/>
          </p:nvSpPr>
          <p:spPr>
            <a:xfrm>
              <a:off x="0" y="-19050"/>
              <a:ext cx="4389120" cy="538339"/>
            </a:xfrm>
            <a:prstGeom prst="rect">
              <a:avLst/>
            </a:prstGeom>
          </p:spPr>
          <p:txBody>
            <a:bodyPr anchor="ctr" rtlCol="false" tIns="0" lIns="0" bIns="0" rIns="0"/>
            <a:lstStyle/>
            <a:p>
              <a:pPr algn="ctr">
                <a:lnSpc>
                  <a:spcPts val="1152"/>
                </a:lnSpc>
              </a:pPr>
              <a:r>
                <a:rPr lang="en-US" sz="960">
                  <a:solidFill>
                    <a:srgbClr val="898989"/>
                  </a:solidFill>
                  <a:latin typeface="Calibri (MS)"/>
                  <a:ea typeface="Calibri (MS)"/>
                  <a:cs typeface="Calibri (MS)"/>
                  <a:sym typeface="Calibri (MS)"/>
                </a:rPr>
                <a:t>Department of Artificial Intelligence &amp; Machine Learning</a:t>
              </a:r>
            </a:p>
          </p:txBody>
        </p:sp>
      </p:grpSp>
      <p:grpSp>
        <p:nvGrpSpPr>
          <p:cNvPr name="Group 7" id="7"/>
          <p:cNvGrpSpPr/>
          <p:nvPr/>
        </p:nvGrpSpPr>
        <p:grpSpPr>
          <a:xfrm rot="0">
            <a:off x="6888480" y="6780108"/>
            <a:ext cx="2194560" cy="389467"/>
            <a:chOff x="0" y="0"/>
            <a:chExt cx="2926080" cy="519289"/>
          </a:xfrm>
        </p:grpSpPr>
        <p:sp>
          <p:nvSpPr>
            <p:cNvPr name="Freeform 8" id="8"/>
            <p:cNvSpPr/>
            <p:nvPr/>
          </p:nvSpPr>
          <p:spPr>
            <a:xfrm flipH="false" flipV="false" rot="0">
              <a:off x="0" y="0"/>
              <a:ext cx="2926080" cy="519289"/>
            </a:xfrm>
            <a:custGeom>
              <a:avLst/>
              <a:gdLst/>
              <a:ahLst/>
              <a:cxnLst/>
              <a:rect r="r" b="b" t="t" l="l"/>
              <a:pathLst>
                <a:path h="519289" w="2926080">
                  <a:moveTo>
                    <a:pt x="0" y="0"/>
                  </a:moveTo>
                  <a:lnTo>
                    <a:pt x="2926080" y="0"/>
                  </a:lnTo>
                  <a:lnTo>
                    <a:pt x="2926080" y="519289"/>
                  </a:lnTo>
                  <a:lnTo>
                    <a:pt x="0" y="519289"/>
                  </a:lnTo>
                  <a:close/>
                </a:path>
              </a:pathLst>
            </a:custGeom>
            <a:solidFill>
              <a:srgbClr val="000000">
                <a:alpha val="0"/>
              </a:srgbClr>
            </a:solidFill>
          </p:spPr>
        </p:sp>
        <p:sp>
          <p:nvSpPr>
            <p:cNvPr name="TextBox 9" id="9"/>
            <p:cNvSpPr txBox="true"/>
            <p:nvPr/>
          </p:nvSpPr>
          <p:spPr>
            <a:xfrm>
              <a:off x="0" y="-19050"/>
              <a:ext cx="2926080" cy="538339"/>
            </a:xfrm>
            <a:prstGeom prst="rect">
              <a:avLst/>
            </a:prstGeom>
          </p:spPr>
          <p:txBody>
            <a:bodyPr anchor="ctr" rtlCol="false" tIns="0" lIns="0" bIns="0" rIns="0"/>
            <a:lstStyle/>
            <a:p>
              <a:pPr algn="r">
                <a:lnSpc>
                  <a:spcPts val="1152"/>
                </a:lnSpc>
              </a:pPr>
              <a:r>
                <a:rPr lang="en-US" sz="960">
                  <a:solidFill>
                    <a:srgbClr val="898989"/>
                  </a:solidFill>
                  <a:latin typeface="Calibri (MS)"/>
                  <a:ea typeface="Calibri (MS)"/>
                  <a:cs typeface="Calibri (MS)"/>
                  <a:sym typeface="Calibri (MS)"/>
                </a:rPr>
                <a:t>20</a:t>
              </a:r>
            </a:p>
          </p:txBody>
        </p:sp>
      </p:grpSp>
      <p:grpSp>
        <p:nvGrpSpPr>
          <p:cNvPr name="Group 10" id="10"/>
          <p:cNvGrpSpPr/>
          <p:nvPr/>
        </p:nvGrpSpPr>
        <p:grpSpPr>
          <a:xfrm rot="0">
            <a:off x="252447" y="6780108"/>
            <a:ext cx="2194560" cy="389467"/>
            <a:chOff x="0" y="0"/>
            <a:chExt cx="2926080" cy="519289"/>
          </a:xfrm>
        </p:grpSpPr>
        <p:sp>
          <p:nvSpPr>
            <p:cNvPr name="Freeform 11" id="11"/>
            <p:cNvSpPr/>
            <p:nvPr/>
          </p:nvSpPr>
          <p:spPr>
            <a:xfrm flipH="false" flipV="false" rot="0">
              <a:off x="0" y="0"/>
              <a:ext cx="2926080" cy="519289"/>
            </a:xfrm>
            <a:custGeom>
              <a:avLst/>
              <a:gdLst/>
              <a:ahLst/>
              <a:cxnLst/>
              <a:rect r="r" b="b" t="t" l="l"/>
              <a:pathLst>
                <a:path h="519289" w="2926080">
                  <a:moveTo>
                    <a:pt x="0" y="0"/>
                  </a:moveTo>
                  <a:lnTo>
                    <a:pt x="2926080" y="0"/>
                  </a:lnTo>
                  <a:lnTo>
                    <a:pt x="2926080" y="519289"/>
                  </a:lnTo>
                  <a:lnTo>
                    <a:pt x="0" y="519289"/>
                  </a:lnTo>
                  <a:close/>
                </a:path>
              </a:pathLst>
            </a:custGeom>
            <a:solidFill>
              <a:srgbClr val="000000">
                <a:alpha val="0"/>
              </a:srgbClr>
            </a:solidFill>
          </p:spPr>
        </p:sp>
        <p:sp>
          <p:nvSpPr>
            <p:cNvPr name="TextBox 12" id="12"/>
            <p:cNvSpPr txBox="true"/>
            <p:nvPr/>
          </p:nvSpPr>
          <p:spPr>
            <a:xfrm>
              <a:off x="0" y="-19050"/>
              <a:ext cx="2926080" cy="538339"/>
            </a:xfrm>
            <a:prstGeom prst="rect">
              <a:avLst/>
            </a:prstGeom>
          </p:spPr>
          <p:txBody>
            <a:bodyPr anchor="ctr" rtlCol="false" tIns="0" lIns="0" bIns="0" rIns="0"/>
            <a:lstStyle/>
            <a:p>
              <a:pPr algn="l">
                <a:lnSpc>
                  <a:spcPts val="1152"/>
                </a:lnSpc>
              </a:pPr>
              <a:r>
                <a:rPr lang="en-US" sz="960">
                  <a:solidFill>
                    <a:srgbClr val="898989"/>
                  </a:solidFill>
                  <a:latin typeface="Calibri (MS)"/>
                  <a:ea typeface="Calibri (MS)"/>
                  <a:cs typeface="Calibri (MS)"/>
                  <a:sym typeface="Calibri (MS)"/>
                </a:rPr>
                <a:t>4-11-25</a:t>
              </a:r>
            </a:p>
          </p:txBody>
        </p:sp>
      </p:grpSp>
      <p:sp>
        <p:nvSpPr>
          <p:cNvPr name="Freeform 13" id="13"/>
          <p:cNvSpPr/>
          <p:nvPr/>
        </p:nvSpPr>
        <p:spPr>
          <a:xfrm flipH="false" flipV="false" rot="0">
            <a:off x="977727" y="2343081"/>
            <a:ext cx="7574761" cy="3972783"/>
          </a:xfrm>
          <a:custGeom>
            <a:avLst/>
            <a:gdLst/>
            <a:ahLst/>
            <a:cxnLst/>
            <a:rect r="r" b="b" t="t" l="l"/>
            <a:pathLst>
              <a:path h="3972783" w="7574761">
                <a:moveTo>
                  <a:pt x="0" y="0"/>
                </a:moveTo>
                <a:lnTo>
                  <a:pt x="7574761" y="0"/>
                </a:lnTo>
                <a:lnTo>
                  <a:pt x="7574761" y="3972783"/>
                </a:lnTo>
                <a:lnTo>
                  <a:pt x="0" y="3972783"/>
                </a:lnTo>
                <a:lnTo>
                  <a:pt x="0" y="0"/>
                </a:lnTo>
                <a:close/>
              </a:path>
            </a:pathLst>
          </a:custGeom>
          <a:blipFill>
            <a:blip r:embed="rId3"/>
            <a:stretch>
              <a:fillRect l="0" t="0" r="-12488" b="0"/>
            </a:stretch>
          </a:blipFill>
        </p:spPr>
      </p:sp>
      <p:sp>
        <p:nvSpPr>
          <p:cNvPr name="TextBox 14" id="14"/>
          <p:cNvSpPr txBox="true"/>
          <p:nvPr/>
        </p:nvSpPr>
        <p:spPr>
          <a:xfrm rot="0">
            <a:off x="3478411" y="50741"/>
            <a:ext cx="2815828" cy="863600"/>
          </a:xfrm>
          <a:prstGeom prst="rect">
            <a:avLst/>
          </a:prstGeom>
        </p:spPr>
        <p:txBody>
          <a:bodyPr anchor="t" rtlCol="false" tIns="0" lIns="0" bIns="0" rIns="0">
            <a:spAutoFit/>
          </a:bodyPr>
          <a:lstStyle/>
          <a:p>
            <a:pPr algn="ctr">
              <a:lnSpc>
                <a:spcPts val="7000"/>
              </a:lnSpc>
            </a:pPr>
            <a:r>
              <a:rPr lang="en-US" sz="5000" b="true">
                <a:solidFill>
                  <a:srgbClr val="000000"/>
                </a:solidFill>
                <a:latin typeface="Canva Sans Bold"/>
                <a:ea typeface="Canva Sans Bold"/>
                <a:cs typeface="Canva Sans Bold"/>
                <a:sym typeface="Canva Sans Bold"/>
              </a:rPr>
              <a:t>Insertion</a:t>
            </a:r>
          </a:p>
        </p:txBody>
      </p:sp>
      <p:sp>
        <p:nvSpPr>
          <p:cNvPr name="TextBox 15" id="15"/>
          <p:cNvSpPr txBox="true"/>
          <p:nvPr/>
        </p:nvSpPr>
        <p:spPr>
          <a:xfrm rot="0">
            <a:off x="168457" y="1298447"/>
            <a:ext cx="5829497" cy="580390"/>
          </a:xfrm>
          <a:prstGeom prst="rect">
            <a:avLst/>
          </a:prstGeom>
        </p:spPr>
        <p:txBody>
          <a:bodyPr anchor="t" rtlCol="false" tIns="0" lIns="0" bIns="0" rIns="0">
            <a:spAutoFit/>
          </a:bodyPr>
          <a:lstStyle/>
          <a:p>
            <a:pPr algn="l" marL="734059" indent="-367030" lvl="1">
              <a:lnSpc>
                <a:spcPts val="4759"/>
              </a:lnSpc>
              <a:buFont typeface="Arial"/>
              <a:buChar char="•"/>
            </a:pPr>
            <a:r>
              <a:rPr lang="en-US" b="true" sz="3399">
                <a:solidFill>
                  <a:srgbClr val="000000"/>
                </a:solidFill>
                <a:latin typeface="Canva Sans Bold"/>
                <a:ea typeface="Canva Sans Bold"/>
                <a:cs typeface="Canva Sans Bold"/>
                <a:sym typeface="Canva Sans Bold"/>
              </a:rPr>
              <a:t>theater</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7261054" y="155516"/>
            <a:ext cx="2306267" cy="435009"/>
            <a:chOff x="0" y="0"/>
            <a:chExt cx="3075022" cy="580012"/>
          </a:xfrm>
        </p:grpSpPr>
        <p:sp>
          <p:nvSpPr>
            <p:cNvPr name="Freeform 3" id="3"/>
            <p:cNvSpPr/>
            <p:nvPr/>
          </p:nvSpPr>
          <p:spPr>
            <a:xfrm flipH="false" flipV="false" rot="0">
              <a:off x="0" y="0"/>
              <a:ext cx="3075051" cy="580009"/>
            </a:xfrm>
            <a:custGeom>
              <a:avLst/>
              <a:gdLst/>
              <a:ahLst/>
              <a:cxnLst/>
              <a:rect r="r" b="b" t="t" l="l"/>
              <a:pathLst>
                <a:path h="580009" w="3075051">
                  <a:moveTo>
                    <a:pt x="0" y="0"/>
                  </a:moveTo>
                  <a:lnTo>
                    <a:pt x="3075051" y="0"/>
                  </a:lnTo>
                  <a:lnTo>
                    <a:pt x="3075051" y="580009"/>
                  </a:lnTo>
                  <a:lnTo>
                    <a:pt x="0" y="580009"/>
                  </a:lnTo>
                  <a:lnTo>
                    <a:pt x="0" y="0"/>
                  </a:lnTo>
                  <a:close/>
                </a:path>
              </a:pathLst>
            </a:custGeom>
            <a:blipFill>
              <a:blip r:embed="rId2"/>
              <a:stretch>
                <a:fillRect l="0" t="0" r="0" b="0"/>
              </a:stretch>
            </a:blipFill>
          </p:spPr>
        </p:sp>
      </p:grpSp>
      <p:grpSp>
        <p:nvGrpSpPr>
          <p:cNvPr name="Group 4" id="4"/>
          <p:cNvGrpSpPr/>
          <p:nvPr/>
        </p:nvGrpSpPr>
        <p:grpSpPr>
          <a:xfrm rot="0">
            <a:off x="3230880" y="6780108"/>
            <a:ext cx="3291840" cy="389467"/>
            <a:chOff x="0" y="0"/>
            <a:chExt cx="4389120" cy="519289"/>
          </a:xfrm>
        </p:grpSpPr>
        <p:sp>
          <p:nvSpPr>
            <p:cNvPr name="Freeform 5" id="5"/>
            <p:cNvSpPr/>
            <p:nvPr/>
          </p:nvSpPr>
          <p:spPr>
            <a:xfrm flipH="false" flipV="false" rot="0">
              <a:off x="0" y="0"/>
              <a:ext cx="4389120" cy="519289"/>
            </a:xfrm>
            <a:custGeom>
              <a:avLst/>
              <a:gdLst/>
              <a:ahLst/>
              <a:cxnLst/>
              <a:rect r="r" b="b" t="t" l="l"/>
              <a:pathLst>
                <a:path h="519289" w="4389120">
                  <a:moveTo>
                    <a:pt x="0" y="0"/>
                  </a:moveTo>
                  <a:lnTo>
                    <a:pt x="4389120" y="0"/>
                  </a:lnTo>
                  <a:lnTo>
                    <a:pt x="4389120" y="519289"/>
                  </a:lnTo>
                  <a:lnTo>
                    <a:pt x="0" y="519289"/>
                  </a:lnTo>
                  <a:close/>
                </a:path>
              </a:pathLst>
            </a:custGeom>
            <a:solidFill>
              <a:srgbClr val="000000">
                <a:alpha val="0"/>
              </a:srgbClr>
            </a:solidFill>
          </p:spPr>
        </p:sp>
        <p:sp>
          <p:nvSpPr>
            <p:cNvPr name="TextBox 6" id="6"/>
            <p:cNvSpPr txBox="true"/>
            <p:nvPr/>
          </p:nvSpPr>
          <p:spPr>
            <a:xfrm>
              <a:off x="0" y="-19050"/>
              <a:ext cx="4389120" cy="538339"/>
            </a:xfrm>
            <a:prstGeom prst="rect">
              <a:avLst/>
            </a:prstGeom>
          </p:spPr>
          <p:txBody>
            <a:bodyPr anchor="ctr" rtlCol="false" tIns="0" lIns="0" bIns="0" rIns="0"/>
            <a:lstStyle/>
            <a:p>
              <a:pPr algn="ctr">
                <a:lnSpc>
                  <a:spcPts val="1152"/>
                </a:lnSpc>
              </a:pPr>
              <a:r>
                <a:rPr lang="en-US" sz="960">
                  <a:solidFill>
                    <a:srgbClr val="898989"/>
                  </a:solidFill>
                  <a:latin typeface="Calibri (MS)"/>
                  <a:ea typeface="Calibri (MS)"/>
                  <a:cs typeface="Calibri (MS)"/>
                  <a:sym typeface="Calibri (MS)"/>
                </a:rPr>
                <a:t>Department of Artificial Intelligence &amp; Machine Learning</a:t>
              </a:r>
            </a:p>
          </p:txBody>
        </p:sp>
      </p:grpSp>
      <p:grpSp>
        <p:nvGrpSpPr>
          <p:cNvPr name="Group 7" id="7"/>
          <p:cNvGrpSpPr/>
          <p:nvPr/>
        </p:nvGrpSpPr>
        <p:grpSpPr>
          <a:xfrm rot="0">
            <a:off x="6888480" y="6780108"/>
            <a:ext cx="2194560" cy="389467"/>
            <a:chOff x="0" y="0"/>
            <a:chExt cx="2926080" cy="519289"/>
          </a:xfrm>
        </p:grpSpPr>
        <p:sp>
          <p:nvSpPr>
            <p:cNvPr name="Freeform 8" id="8"/>
            <p:cNvSpPr/>
            <p:nvPr/>
          </p:nvSpPr>
          <p:spPr>
            <a:xfrm flipH="false" flipV="false" rot="0">
              <a:off x="0" y="0"/>
              <a:ext cx="2926080" cy="519289"/>
            </a:xfrm>
            <a:custGeom>
              <a:avLst/>
              <a:gdLst/>
              <a:ahLst/>
              <a:cxnLst/>
              <a:rect r="r" b="b" t="t" l="l"/>
              <a:pathLst>
                <a:path h="519289" w="2926080">
                  <a:moveTo>
                    <a:pt x="0" y="0"/>
                  </a:moveTo>
                  <a:lnTo>
                    <a:pt x="2926080" y="0"/>
                  </a:lnTo>
                  <a:lnTo>
                    <a:pt x="2926080" y="519289"/>
                  </a:lnTo>
                  <a:lnTo>
                    <a:pt x="0" y="519289"/>
                  </a:lnTo>
                  <a:close/>
                </a:path>
              </a:pathLst>
            </a:custGeom>
            <a:solidFill>
              <a:srgbClr val="000000">
                <a:alpha val="0"/>
              </a:srgbClr>
            </a:solidFill>
          </p:spPr>
        </p:sp>
        <p:sp>
          <p:nvSpPr>
            <p:cNvPr name="TextBox 9" id="9"/>
            <p:cNvSpPr txBox="true"/>
            <p:nvPr/>
          </p:nvSpPr>
          <p:spPr>
            <a:xfrm>
              <a:off x="0" y="-19050"/>
              <a:ext cx="2926080" cy="538339"/>
            </a:xfrm>
            <a:prstGeom prst="rect">
              <a:avLst/>
            </a:prstGeom>
          </p:spPr>
          <p:txBody>
            <a:bodyPr anchor="ctr" rtlCol="false" tIns="0" lIns="0" bIns="0" rIns="0"/>
            <a:lstStyle/>
            <a:p>
              <a:pPr algn="r">
                <a:lnSpc>
                  <a:spcPts val="1152"/>
                </a:lnSpc>
              </a:pPr>
              <a:r>
                <a:rPr lang="en-US" sz="960">
                  <a:solidFill>
                    <a:srgbClr val="898989"/>
                  </a:solidFill>
                  <a:latin typeface="Calibri (MS)"/>
                  <a:ea typeface="Calibri (MS)"/>
                  <a:cs typeface="Calibri (MS)"/>
                  <a:sym typeface="Calibri (MS)"/>
                </a:rPr>
                <a:t>21</a:t>
              </a:r>
            </a:p>
          </p:txBody>
        </p:sp>
      </p:grpSp>
      <p:grpSp>
        <p:nvGrpSpPr>
          <p:cNvPr name="Group 10" id="10"/>
          <p:cNvGrpSpPr/>
          <p:nvPr/>
        </p:nvGrpSpPr>
        <p:grpSpPr>
          <a:xfrm rot="0">
            <a:off x="252447" y="6780108"/>
            <a:ext cx="2194560" cy="389467"/>
            <a:chOff x="0" y="0"/>
            <a:chExt cx="2926080" cy="519289"/>
          </a:xfrm>
        </p:grpSpPr>
        <p:sp>
          <p:nvSpPr>
            <p:cNvPr name="Freeform 11" id="11"/>
            <p:cNvSpPr/>
            <p:nvPr/>
          </p:nvSpPr>
          <p:spPr>
            <a:xfrm flipH="false" flipV="false" rot="0">
              <a:off x="0" y="0"/>
              <a:ext cx="2926080" cy="519289"/>
            </a:xfrm>
            <a:custGeom>
              <a:avLst/>
              <a:gdLst/>
              <a:ahLst/>
              <a:cxnLst/>
              <a:rect r="r" b="b" t="t" l="l"/>
              <a:pathLst>
                <a:path h="519289" w="2926080">
                  <a:moveTo>
                    <a:pt x="0" y="0"/>
                  </a:moveTo>
                  <a:lnTo>
                    <a:pt x="2926080" y="0"/>
                  </a:lnTo>
                  <a:lnTo>
                    <a:pt x="2926080" y="519289"/>
                  </a:lnTo>
                  <a:lnTo>
                    <a:pt x="0" y="519289"/>
                  </a:lnTo>
                  <a:close/>
                </a:path>
              </a:pathLst>
            </a:custGeom>
            <a:solidFill>
              <a:srgbClr val="000000">
                <a:alpha val="0"/>
              </a:srgbClr>
            </a:solidFill>
          </p:spPr>
        </p:sp>
        <p:sp>
          <p:nvSpPr>
            <p:cNvPr name="TextBox 12" id="12"/>
            <p:cNvSpPr txBox="true"/>
            <p:nvPr/>
          </p:nvSpPr>
          <p:spPr>
            <a:xfrm>
              <a:off x="0" y="-19050"/>
              <a:ext cx="2926080" cy="538339"/>
            </a:xfrm>
            <a:prstGeom prst="rect">
              <a:avLst/>
            </a:prstGeom>
          </p:spPr>
          <p:txBody>
            <a:bodyPr anchor="ctr" rtlCol="false" tIns="0" lIns="0" bIns="0" rIns="0"/>
            <a:lstStyle/>
            <a:p>
              <a:pPr algn="l">
                <a:lnSpc>
                  <a:spcPts val="1152"/>
                </a:lnSpc>
              </a:pPr>
              <a:r>
                <a:rPr lang="en-US" sz="960">
                  <a:solidFill>
                    <a:srgbClr val="898989"/>
                  </a:solidFill>
                  <a:latin typeface="Calibri (MS)"/>
                  <a:ea typeface="Calibri (MS)"/>
                  <a:cs typeface="Calibri (MS)"/>
                  <a:sym typeface="Calibri (MS)"/>
                </a:rPr>
                <a:t>4-11-25</a:t>
              </a:r>
            </a:p>
          </p:txBody>
        </p:sp>
      </p:grpSp>
      <p:sp>
        <p:nvSpPr>
          <p:cNvPr name="Freeform 13" id="13"/>
          <p:cNvSpPr/>
          <p:nvPr/>
        </p:nvSpPr>
        <p:spPr>
          <a:xfrm flipH="false" flipV="false" rot="0">
            <a:off x="1472324" y="1833379"/>
            <a:ext cx="6513436" cy="4632868"/>
          </a:xfrm>
          <a:custGeom>
            <a:avLst/>
            <a:gdLst/>
            <a:ahLst/>
            <a:cxnLst/>
            <a:rect r="r" b="b" t="t" l="l"/>
            <a:pathLst>
              <a:path h="4632868" w="6513436">
                <a:moveTo>
                  <a:pt x="0" y="0"/>
                </a:moveTo>
                <a:lnTo>
                  <a:pt x="6513436" y="0"/>
                </a:lnTo>
                <a:lnTo>
                  <a:pt x="6513436" y="4632869"/>
                </a:lnTo>
                <a:lnTo>
                  <a:pt x="0" y="4632869"/>
                </a:lnTo>
                <a:lnTo>
                  <a:pt x="0" y="0"/>
                </a:lnTo>
                <a:close/>
              </a:path>
            </a:pathLst>
          </a:custGeom>
          <a:blipFill>
            <a:blip r:embed="rId3"/>
            <a:stretch>
              <a:fillRect l="0" t="0" r="-9984" b="-4814"/>
            </a:stretch>
          </a:blipFill>
        </p:spPr>
      </p:sp>
      <p:sp>
        <p:nvSpPr>
          <p:cNvPr name="TextBox 14" id="14"/>
          <p:cNvSpPr txBox="true"/>
          <p:nvPr/>
        </p:nvSpPr>
        <p:spPr>
          <a:xfrm rot="0">
            <a:off x="3478411" y="50741"/>
            <a:ext cx="2815828" cy="863600"/>
          </a:xfrm>
          <a:prstGeom prst="rect">
            <a:avLst/>
          </a:prstGeom>
        </p:spPr>
        <p:txBody>
          <a:bodyPr anchor="t" rtlCol="false" tIns="0" lIns="0" bIns="0" rIns="0">
            <a:spAutoFit/>
          </a:bodyPr>
          <a:lstStyle/>
          <a:p>
            <a:pPr algn="ctr">
              <a:lnSpc>
                <a:spcPts val="7000"/>
              </a:lnSpc>
            </a:pPr>
            <a:r>
              <a:rPr lang="en-US" sz="5000" b="true">
                <a:solidFill>
                  <a:srgbClr val="000000"/>
                </a:solidFill>
                <a:latin typeface="Canva Sans Bold"/>
                <a:ea typeface="Canva Sans Bold"/>
                <a:cs typeface="Canva Sans Bold"/>
                <a:sym typeface="Canva Sans Bold"/>
              </a:rPr>
              <a:t>Insertion</a:t>
            </a:r>
          </a:p>
        </p:txBody>
      </p:sp>
      <p:sp>
        <p:nvSpPr>
          <p:cNvPr name="TextBox 15" id="15"/>
          <p:cNvSpPr txBox="true"/>
          <p:nvPr/>
        </p:nvSpPr>
        <p:spPr>
          <a:xfrm rot="0">
            <a:off x="129583" y="1147105"/>
            <a:ext cx="5829497" cy="580390"/>
          </a:xfrm>
          <a:prstGeom prst="rect">
            <a:avLst/>
          </a:prstGeom>
        </p:spPr>
        <p:txBody>
          <a:bodyPr anchor="t" rtlCol="false" tIns="0" lIns="0" bIns="0" rIns="0">
            <a:spAutoFit/>
          </a:bodyPr>
          <a:lstStyle/>
          <a:p>
            <a:pPr algn="l" marL="734059" indent="-367030" lvl="1">
              <a:lnSpc>
                <a:spcPts val="4759"/>
              </a:lnSpc>
              <a:buFont typeface="Arial"/>
              <a:buChar char="•"/>
            </a:pPr>
            <a:r>
              <a:rPr lang="en-US" b="true" sz="3399">
                <a:solidFill>
                  <a:srgbClr val="000000"/>
                </a:solidFill>
                <a:latin typeface="Canva Sans Bold"/>
                <a:ea typeface="Canva Sans Bold"/>
                <a:cs typeface="Canva Sans Bold"/>
                <a:sym typeface="Canva Sans Bold"/>
              </a:rPr>
              <a:t>Schedule</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7261054" y="155516"/>
            <a:ext cx="2306267" cy="435009"/>
            <a:chOff x="0" y="0"/>
            <a:chExt cx="3075022" cy="580012"/>
          </a:xfrm>
        </p:grpSpPr>
        <p:sp>
          <p:nvSpPr>
            <p:cNvPr name="Freeform 3" id="3"/>
            <p:cNvSpPr/>
            <p:nvPr/>
          </p:nvSpPr>
          <p:spPr>
            <a:xfrm flipH="false" flipV="false" rot="0">
              <a:off x="0" y="0"/>
              <a:ext cx="3075051" cy="580009"/>
            </a:xfrm>
            <a:custGeom>
              <a:avLst/>
              <a:gdLst/>
              <a:ahLst/>
              <a:cxnLst/>
              <a:rect r="r" b="b" t="t" l="l"/>
              <a:pathLst>
                <a:path h="580009" w="3075051">
                  <a:moveTo>
                    <a:pt x="0" y="0"/>
                  </a:moveTo>
                  <a:lnTo>
                    <a:pt x="3075051" y="0"/>
                  </a:lnTo>
                  <a:lnTo>
                    <a:pt x="3075051" y="580009"/>
                  </a:lnTo>
                  <a:lnTo>
                    <a:pt x="0" y="580009"/>
                  </a:lnTo>
                  <a:lnTo>
                    <a:pt x="0" y="0"/>
                  </a:lnTo>
                  <a:close/>
                </a:path>
              </a:pathLst>
            </a:custGeom>
            <a:blipFill>
              <a:blip r:embed="rId2"/>
              <a:stretch>
                <a:fillRect l="0" t="0" r="0" b="0"/>
              </a:stretch>
            </a:blipFill>
          </p:spPr>
        </p:sp>
      </p:grpSp>
      <p:grpSp>
        <p:nvGrpSpPr>
          <p:cNvPr name="Group 4" id="4"/>
          <p:cNvGrpSpPr/>
          <p:nvPr/>
        </p:nvGrpSpPr>
        <p:grpSpPr>
          <a:xfrm rot="0">
            <a:off x="3230880" y="6780108"/>
            <a:ext cx="3291840" cy="389467"/>
            <a:chOff x="0" y="0"/>
            <a:chExt cx="4389120" cy="519289"/>
          </a:xfrm>
        </p:grpSpPr>
        <p:sp>
          <p:nvSpPr>
            <p:cNvPr name="Freeform 5" id="5"/>
            <p:cNvSpPr/>
            <p:nvPr/>
          </p:nvSpPr>
          <p:spPr>
            <a:xfrm flipH="false" flipV="false" rot="0">
              <a:off x="0" y="0"/>
              <a:ext cx="4389120" cy="519289"/>
            </a:xfrm>
            <a:custGeom>
              <a:avLst/>
              <a:gdLst/>
              <a:ahLst/>
              <a:cxnLst/>
              <a:rect r="r" b="b" t="t" l="l"/>
              <a:pathLst>
                <a:path h="519289" w="4389120">
                  <a:moveTo>
                    <a:pt x="0" y="0"/>
                  </a:moveTo>
                  <a:lnTo>
                    <a:pt x="4389120" y="0"/>
                  </a:lnTo>
                  <a:lnTo>
                    <a:pt x="4389120" y="519289"/>
                  </a:lnTo>
                  <a:lnTo>
                    <a:pt x="0" y="519289"/>
                  </a:lnTo>
                  <a:close/>
                </a:path>
              </a:pathLst>
            </a:custGeom>
            <a:solidFill>
              <a:srgbClr val="000000">
                <a:alpha val="0"/>
              </a:srgbClr>
            </a:solidFill>
          </p:spPr>
        </p:sp>
        <p:sp>
          <p:nvSpPr>
            <p:cNvPr name="TextBox 6" id="6"/>
            <p:cNvSpPr txBox="true"/>
            <p:nvPr/>
          </p:nvSpPr>
          <p:spPr>
            <a:xfrm>
              <a:off x="0" y="-19050"/>
              <a:ext cx="4389120" cy="538339"/>
            </a:xfrm>
            <a:prstGeom prst="rect">
              <a:avLst/>
            </a:prstGeom>
          </p:spPr>
          <p:txBody>
            <a:bodyPr anchor="ctr" rtlCol="false" tIns="0" lIns="0" bIns="0" rIns="0"/>
            <a:lstStyle/>
            <a:p>
              <a:pPr algn="ctr">
                <a:lnSpc>
                  <a:spcPts val="1152"/>
                </a:lnSpc>
              </a:pPr>
              <a:r>
                <a:rPr lang="en-US" sz="960">
                  <a:solidFill>
                    <a:srgbClr val="898989"/>
                  </a:solidFill>
                  <a:latin typeface="Calibri (MS)"/>
                  <a:ea typeface="Calibri (MS)"/>
                  <a:cs typeface="Calibri (MS)"/>
                  <a:sym typeface="Calibri (MS)"/>
                </a:rPr>
                <a:t>Department of Artificial Intelligence &amp; Machine Learning</a:t>
              </a:r>
            </a:p>
          </p:txBody>
        </p:sp>
      </p:grpSp>
      <p:grpSp>
        <p:nvGrpSpPr>
          <p:cNvPr name="Group 7" id="7"/>
          <p:cNvGrpSpPr/>
          <p:nvPr/>
        </p:nvGrpSpPr>
        <p:grpSpPr>
          <a:xfrm rot="0">
            <a:off x="6888480" y="6780108"/>
            <a:ext cx="2194560" cy="389467"/>
            <a:chOff x="0" y="0"/>
            <a:chExt cx="2926080" cy="519289"/>
          </a:xfrm>
        </p:grpSpPr>
        <p:sp>
          <p:nvSpPr>
            <p:cNvPr name="Freeform 8" id="8"/>
            <p:cNvSpPr/>
            <p:nvPr/>
          </p:nvSpPr>
          <p:spPr>
            <a:xfrm flipH="false" flipV="false" rot="0">
              <a:off x="0" y="0"/>
              <a:ext cx="2926080" cy="519289"/>
            </a:xfrm>
            <a:custGeom>
              <a:avLst/>
              <a:gdLst/>
              <a:ahLst/>
              <a:cxnLst/>
              <a:rect r="r" b="b" t="t" l="l"/>
              <a:pathLst>
                <a:path h="519289" w="2926080">
                  <a:moveTo>
                    <a:pt x="0" y="0"/>
                  </a:moveTo>
                  <a:lnTo>
                    <a:pt x="2926080" y="0"/>
                  </a:lnTo>
                  <a:lnTo>
                    <a:pt x="2926080" y="519289"/>
                  </a:lnTo>
                  <a:lnTo>
                    <a:pt x="0" y="519289"/>
                  </a:lnTo>
                  <a:close/>
                </a:path>
              </a:pathLst>
            </a:custGeom>
            <a:solidFill>
              <a:srgbClr val="000000">
                <a:alpha val="0"/>
              </a:srgbClr>
            </a:solidFill>
          </p:spPr>
        </p:sp>
        <p:sp>
          <p:nvSpPr>
            <p:cNvPr name="TextBox 9" id="9"/>
            <p:cNvSpPr txBox="true"/>
            <p:nvPr/>
          </p:nvSpPr>
          <p:spPr>
            <a:xfrm>
              <a:off x="0" y="-19050"/>
              <a:ext cx="2926080" cy="538339"/>
            </a:xfrm>
            <a:prstGeom prst="rect">
              <a:avLst/>
            </a:prstGeom>
          </p:spPr>
          <p:txBody>
            <a:bodyPr anchor="ctr" rtlCol="false" tIns="0" lIns="0" bIns="0" rIns="0"/>
            <a:lstStyle/>
            <a:p>
              <a:pPr algn="r">
                <a:lnSpc>
                  <a:spcPts val="1152"/>
                </a:lnSpc>
              </a:pPr>
              <a:r>
                <a:rPr lang="en-US" sz="960">
                  <a:solidFill>
                    <a:srgbClr val="898989"/>
                  </a:solidFill>
                  <a:latin typeface="Calibri (MS)"/>
                  <a:ea typeface="Calibri (MS)"/>
                  <a:cs typeface="Calibri (MS)"/>
                  <a:sym typeface="Calibri (MS)"/>
                </a:rPr>
                <a:t>22</a:t>
              </a:r>
            </a:p>
          </p:txBody>
        </p:sp>
      </p:grpSp>
      <p:grpSp>
        <p:nvGrpSpPr>
          <p:cNvPr name="Group 10" id="10"/>
          <p:cNvGrpSpPr/>
          <p:nvPr/>
        </p:nvGrpSpPr>
        <p:grpSpPr>
          <a:xfrm rot="0">
            <a:off x="252447" y="6780108"/>
            <a:ext cx="2194560" cy="389467"/>
            <a:chOff x="0" y="0"/>
            <a:chExt cx="2926080" cy="519289"/>
          </a:xfrm>
        </p:grpSpPr>
        <p:sp>
          <p:nvSpPr>
            <p:cNvPr name="Freeform 11" id="11"/>
            <p:cNvSpPr/>
            <p:nvPr/>
          </p:nvSpPr>
          <p:spPr>
            <a:xfrm flipH="false" flipV="false" rot="0">
              <a:off x="0" y="0"/>
              <a:ext cx="2926080" cy="519289"/>
            </a:xfrm>
            <a:custGeom>
              <a:avLst/>
              <a:gdLst/>
              <a:ahLst/>
              <a:cxnLst/>
              <a:rect r="r" b="b" t="t" l="l"/>
              <a:pathLst>
                <a:path h="519289" w="2926080">
                  <a:moveTo>
                    <a:pt x="0" y="0"/>
                  </a:moveTo>
                  <a:lnTo>
                    <a:pt x="2926080" y="0"/>
                  </a:lnTo>
                  <a:lnTo>
                    <a:pt x="2926080" y="519289"/>
                  </a:lnTo>
                  <a:lnTo>
                    <a:pt x="0" y="519289"/>
                  </a:lnTo>
                  <a:close/>
                </a:path>
              </a:pathLst>
            </a:custGeom>
            <a:solidFill>
              <a:srgbClr val="000000">
                <a:alpha val="0"/>
              </a:srgbClr>
            </a:solidFill>
          </p:spPr>
        </p:sp>
        <p:sp>
          <p:nvSpPr>
            <p:cNvPr name="TextBox 12" id="12"/>
            <p:cNvSpPr txBox="true"/>
            <p:nvPr/>
          </p:nvSpPr>
          <p:spPr>
            <a:xfrm>
              <a:off x="0" y="-19050"/>
              <a:ext cx="2926080" cy="538339"/>
            </a:xfrm>
            <a:prstGeom prst="rect">
              <a:avLst/>
            </a:prstGeom>
          </p:spPr>
          <p:txBody>
            <a:bodyPr anchor="ctr" rtlCol="false" tIns="0" lIns="0" bIns="0" rIns="0"/>
            <a:lstStyle/>
            <a:p>
              <a:pPr algn="l">
                <a:lnSpc>
                  <a:spcPts val="1152"/>
                </a:lnSpc>
              </a:pPr>
              <a:r>
                <a:rPr lang="en-US" sz="960">
                  <a:solidFill>
                    <a:srgbClr val="898989"/>
                  </a:solidFill>
                  <a:latin typeface="Calibri (MS)"/>
                  <a:ea typeface="Calibri (MS)"/>
                  <a:cs typeface="Calibri (MS)"/>
                  <a:sym typeface="Calibri (MS)"/>
                </a:rPr>
                <a:t>4-11-25</a:t>
              </a:r>
            </a:p>
          </p:txBody>
        </p:sp>
      </p:grpSp>
      <p:sp>
        <p:nvSpPr>
          <p:cNvPr name="Freeform 13" id="13"/>
          <p:cNvSpPr/>
          <p:nvPr/>
        </p:nvSpPr>
        <p:spPr>
          <a:xfrm flipH="false" flipV="false" rot="0">
            <a:off x="2040170" y="2022770"/>
            <a:ext cx="5673261" cy="4396900"/>
          </a:xfrm>
          <a:custGeom>
            <a:avLst/>
            <a:gdLst/>
            <a:ahLst/>
            <a:cxnLst/>
            <a:rect r="r" b="b" t="t" l="l"/>
            <a:pathLst>
              <a:path h="4396900" w="5673261">
                <a:moveTo>
                  <a:pt x="0" y="0"/>
                </a:moveTo>
                <a:lnTo>
                  <a:pt x="5673260" y="0"/>
                </a:lnTo>
                <a:lnTo>
                  <a:pt x="5673260" y="4396900"/>
                </a:lnTo>
                <a:lnTo>
                  <a:pt x="0" y="4396900"/>
                </a:lnTo>
                <a:lnTo>
                  <a:pt x="0" y="0"/>
                </a:lnTo>
                <a:close/>
              </a:path>
            </a:pathLst>
          </a:custGeom>
          <a:blipFill>
            <a:blip r:embed="rId3"/>
            <a:stretch>
              <a:fillRect l="-2512" t="0" r="-27056" b="0"/>
            </a:stretch>
          </a:blipFill>
        </p:spPr>
      </p:sp>
      <p:sp>
        <p:nvSpPr>
          <p:cNvPr name="TextBox 14" id="14"/>
          <p:cNvSpPr txBox="true"/>
          <p:nvPr/>
        </p:nvSpPr>
        <p:spPr>
          <a:xfrm rot="0">
            <a:off x="3478411" y="50741"/>
            <a:ext cx="2815828" cy="863600"/>
          </a:xfrm>
          <a:prstGeom prst="rect">
            <a:avLst/>
          </a:prstGeom>
        </p:spPr>
        <p:txBody>
          <a:bodyPr anchor="t" rtlCol="false" tIns="0" lIns="0" bIns="0" rIns="0">
            <a:spAutoFit/>
          </a:bodyPr>
          <a:lstStyle/>
          <a:p>
            <a:pPr algn="ctr">
              <a:lnSpc>
                <a:spcPts val="7000"/>
              </a:lnSpc>
            </a:pPr>
            <a:r>
              <a:rPr lang="en-US" sz="5000" b="true">
                <a:solidFill>
                  <a:srgbClr val="000000"/>
                </a:solidFill>
                <a:latin typeface="Canva Sans Bold"/>
                <a:ea typeface="Canva Sans Bold"/>
                <a:cs typeface="Canva Sans Bold"/>
                <a:sym typeface="Canva Sans Bold"/>
              </a:rPr>
              <a:t>Insertion</a:t>
            </a:r>
          </a:p>
        </p:txBody>
      </p:sp>
      <p:sp>
        <p:nvSpPr>
          <p:cNvPr name="TextBox 15" id="15"/>
          <p:cNvSpPr txBox="true"/>
          <p:nvPr/>
        </p:nvSpPr>
        <p:spPr>
          <a:xfrm rot="0">
            <a:off x="129583" y="1147105"/>
            <a:ext cx="5829497" cy="580390"/>
          </a:xfrm>
          <a:prstGeom prst="rect">
            <a:avLst/>
          </a:prstGeom>
        </p:spPr>
        <p:txBody>
          <a:bodyPr anchor="t" rtlCol="false" tIns="0" lIns="0" bIns="0" rIns="0">
            <a:spAutoFit/>
          </a:bodyPr>
          <a:lstStyle/>
          <a:p>
            <a:pPr algn="l" marL="734059" indent="-367030" lvl="1">
              <a:lnSpc>
                <a:spcPts val="4759"/>
              </a:lnSpc>
              <a:buFont typeface="Arial"/>
              <a:buChar char="•"/>
            </a:pPr>
            <a:r>
              <a:rPr lang="en-US" b="true" sz="3399">
                <a:solidFill>
                  <a:srgbClr val="000000"/>
                </a:solidFill>
                <a:latin typeface="Canva Sans Bold"/>
                <a:ea typeface="Canva Sans Bold"/>
                <a:cs typeface="Canva Sans Bold"/>
                <a:sym typeface="Canva Sans Bold"/>
              </a:rPr>
              <a:t>Reciept</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7261054" y="155516"/>
            <a:ext cx="2306267" cy="435009"/>
            <a:chOff x="0" y="0"/>
            <a:chExt cx="3075022" cy="580012"/>
          </a:xfrm>
        </p:grpSpPr>
        <p:sp>
          <p:nvSpPr>
            <p:cNvPr name="Freeform 3" id="3"/>
            <p:cNvSpPr/>
            <p:nvPr/>
          </p:nvSpPr>
          <p:spPr>
            <a:xfrm flipH="false" flipV="false" rot="0">
              <a:off x="0" y="0"/>
              <a:ext cx="3075051" cy="580009"/>
            </a:xfrm>
            <a:custGeom>
              <a:avLst/>
              <a:gdLst/>
              <a:ahLst/>
              <a:cxnLst/>
              <a:rect r="r" b="b" t="t" l="l"/>
              <a:pathLst>
                <a:path h="580009" w="3075051">
                  <a:moveTo>
                    <a:pt x="0" y="0"/>
                  </a:moveTo>
                  <a:lnTo>
                    <a:pt x="3075051" y="0"/>
                  </a:lnTo>
                  <a:lnTo>
                    <a:pt x="3075051" y="580009"/>
                  </a:lnTo>
                  <a:lnTo>
                    <a:pt x="0" y="580009"/>
                  </a:lnTo>
                  <a:lnTo>
                    <a:pt x="0" y="0"/>
                  </a:lnTo>
                  <a:close/>
                </a:path>
              </a:pathLst>
            </a:custGeom>
            <a:blipFill>
              <a:blip r:embed="rId2"/>
              <a:stretch>
                <a:fillRect l="0" t="0" r="0" b="0"/>
              </a:stretch>
            </a:blipFill>
          </p:spPr>
        </p:sp>
      </p:grpSp>
      <p:grpSp>
        <p:nvGrpSpPr>
          <p:cNvPr name="Group 4" id="4"/>
          <p:cNvGrpSpPr/>
          <p:nvPr/>
        </p:nvGrpSpPr>
        <p:grpSpPr>
          <a:xfrm rot="0">
            <a:off x="3230880" y="6780108"/>
            <a:ext cx="3291840" cy="389467"/>
            <a:chOff x="0" y="0"/>
            <a:chExt cx="4389120" cy="519289"/>
          </a:xfrm>
        </p:grpSpPr>
        <p:sp>
          <p:nvSpPr>
            <p:cNvPr name="Freeform 5" id="5"/>
            <p:cNvSpPr/>
            <p:nvPr/>
          </p:nvSpPr>
          <p:spPr>
            <a:xfrm flipH="false" flipV="false" rot="0">
              <a:off x="0" y="0"/>
              <a:ext cx="4389120" cy="519289"/>
            </a:xfrm>
            <a:custGeom>
              <a:avLst/>
              <a:gdLst/>
              <a:ahLst/>
              <a:cxnLst/>
              <a:rect r="r" b="b" t="t" l="l"/>
              <a:pathLst>
                <a:path h="519289" w="4389120">
                  <a:moveTo>
                    <a:pt x="0" y="0"/>
                  </a:moveTo>
                  <a:lnTo>
                    <a:pt x="4389120" y="0"/>
                  </a:lnTo>
                  <a:lnTo>
                    <a:pt x="4389120" y="519289"/>
                  </a:lnTo>
                  <a:lnTo>
                    <a:pt x="0" y="519289"/>
                  </a:lnTo>
                  <a:close/>
                </a:path>
              </a:pathLst>
            </a:custGeom>
            <a:solidFill>
              <a:srgbClr val="000000">
                <a:alpha val="0"/>
              </a:srgbClr>
            </a:solidFill>
          </p:spPr>
        </p:sp>
        <p:sp>
          <p:nvSpPr>
            <p:cNvPr name="TextBox 6" id="6"/>
            <p:cNvSpPr txBox="true"/>
            <p:nvPr/>
          </p:nvSpPr>
          <p:spPr>
            <a:xfrm>
              <a:off x="0" y="-19050"/>
              <a:ext cx="4389120" cy="538339"/>
            </a:xfrm>
            <a:prstGeom prst="rect">
              <a:avLst/>
            </a:prstGeom>
          </p:spPr>
          <p:txBody>
            <a:bodyPr anchor="ctr" rtlCol="false" tIns="0" lIns="0" bIns="0" rIns="0"/>
            <a:lstStyle/>
            <a:p>
              <a:pPr algn="ctr">
                <a:lnSpc>
                  <a:spcPts val="1152"/>
                </a:lnSpc>
              </a:pPr>
              <a:r>
                <a:rPr lang="en-US" sz="960">
                  <a:solidFill>
                    <a:srgbClr val="898989"/>
                  </a:solidFill>
                  <a:latin typeface="Calibri (MS)"/>
                  <a:ea typeface="Calibri (MS)"/>
                  <a:cs typeface="Calibri (MS)"/>
                  <a:sym typeface="Calibri (MS)"/>
                </a:rPr>
                <a:t>Department of Artificial Intelligence &amp; Machine Learning</a:t>
              </a:r>
            </a:p>
          </p:txBody>
        </p:sp>
      </p:grpSp>
      <p:grpSp>
        <p:nvGrpSpPr>
          <p:cNvPr name="Group 7" id="7"/>
          <p:cNvGrpSpPr/>
          <p:nvPr/>
        </p:nvGrpSpPr>
        <p:grpSpPr>
          <a:xfrm rot="0">
            <a:off x="6888480" y="6780108"/>
            <a:ext cx="2194560" cy="389467"/>
            <a:chOff x="0" y="0"/>
            <a:chExt cx="2926080" cy="519289"/>
          </a:xfrm>
        </p:grpSpPr>
        <p:sp>
          <p:nvSpPr>
            <p:cNvPr name="Freeform 8" id="8"/>
            <p:cNvSpPr/>
            <p:nvPr/>
          </p:nvSpPr>
          <p:spPr>
            <a:xfrm flipH="false" flipV="false" rot="0">
              <a:off x="0" y="0"/>
              <a:ext cx="2926080" cy="519289"/>
            </a:xfrm>
            <a:custGeom>
              <a:avLst/>
              <a:gdLst/>
              <a:ahLst/>
              <a:cxnLst/>
              <a:rect r="r" b="b" t="t" l="l"/>
              <a:pathLst>
                <a:path h="519289" w="2926080">
                  <a:moveTo>
                    <a:pt x="0" y="0"/>
                  </a:moveTo>
                  <a:lnTo>
                    <a:pt x="2926080" y="0"/>
                  </a:lnTo>
                  <a:lnTo>
                    <a:pt x="2926080" y="519289"/>
                  </a:lnTo>
                  <a:lnTo>
                    <a:pt x="0" y="519289"/>
                  </a:lnTo>
                  <a:close/>
                </a:path>
              </a:pathLst>
            </a:custGeom>
            <a:solidFill>
              <a:srgbClr val="000000">
                <a:alpha val="0"/>
              </a:srgbClr>
            </a:solidFill>
          </p:spPr>
        </p:sp>
        <p:sp>
          <p:nvSpPr>
            <p:cNvPr name="TextBox 9" id="9"/>
            <p:cNvSpPr txBox="true"/>
            <p:nvPr/>
          </p:nvSpPr>
          <p:spPr>
            <a:xfrm>
              <a:off x="0" y="-19050"/>
              <a:ext cx="2926080" cy="538339"/>
            </a:xfrm>
            <a:prstGeom prst="rect">
              <a:avLst/>
            </a:prstGeom>
          </p:spPr>
          <p:txBody>
            <a:bodyPr anchor="ctr" rtlCol="false" tIns="0" lIns="0" bIns="0" rIns="0"/>
            <a:lstStyle/>
            <a:p>
              <a:pPr algn="r">
                <a:lnSpc>
                  <a:spcPts val="1152"/>
                </a:lnSpc>
              </a:pPr>
              <a:r>
                <a:rPr lang="en-US" sz="960">
                  <a:solidFill>
                    <a:srgbClr val="898989"/>
                  </a:solidFill>
                  <a:latin typeface="Calibri (MS)"/>
                  <a:ea typeface="Calibri (MS)"/>
                  <a:cs typeface="Calibri (MS)"/>
                  <a:sym typeface="Calibri (MS)"/>
                </a:rPr>
                <a:t>23</a:t>
              </a:r>
            </a:p>
          </p:txBody>
        </p:sp>
      </p:grpSp>
      <p:grpSp>
        <p:nvGrpSpPr>
          <p:cNvPr name="Group 10" id="10"/>
          <p:cNvGrpSpPr/>
          <p:nvPr/>
        </p:nvGrpSpPr>
        <p:grpSpPr>
          <a:xfrm rot="0">
            <a:off x="252447" y="6780108"/>
            <a:ext cx="2194560" cy="389467"/>
            <a:chOff x="0" y="0"/>
            <a:chExt cx="2926080" cy="519289"/>
          </a:xfrm>
        </p:grpSpPr>
        <p:sp>
          <p:nvSpPr>
            <p:cNvPr name="Freeform 11" id="11"/>
            <p:cNvSpPr/>
            <p:nvPr/>
          </p:nvSpPr>
          <p:spPr>
            <a:xfrm flipH="false" flipV="false" rot="0">
              <a:off x="0" y="0"/>
              <a:ext cx="2926080" cy="519289"/>
            </a:xfrm>
            <a:custGeom>
              <a:avLst/>
              <a:gdLst/>
              <a:ahLst/>
              <a:cxnLst/>
              <a:rect r="r" b="b" t="t" l="l"/>
              <a:pathLst>
                <a:path h="519289" w="2926080">
                  <a:moveTo>
                    <a:pt x="0" y="0"/>
                  </a:moveTo>
                  <a:lnTo>
                    <a:pt x="2926080" y="0"/>
                  </a:lnTo>
                  <a:lnTo>
                    <a:pt x="2926080" y="519289"/>
                  </a:lnTo>
                  <a:lnTo>
                    <a:pt x="0" y="519289"/>
                  </a:lnTo>
                  <a:close/>
                </a:path>
              </a:pathLst>
            </a:custGeom>
            <a:solidFill>
              <a:srgbClr val="000000">
                <a:alpha val="0"/>
              </a:srgbClr>
            </a:solidFill>
          </p:spPr>
        </p:sp>
        <p:sp>
          <p:nvSpPr>
            <p:cNvPr name="TextBox 12" id="12"/>
            <p:cNvSpPr txBox="true"/>
            <p:nvPr/>
          </p:nvSpPr>
          <p:spPr>
            <a:xfrm>
              <a:off x="0" y="-19050"/>
              <a:ext cx="2926080" cy="538339"/>
            </a:xfrm>
            <a:prstGeom prst="rect">
              <a:avLst/>
            </a:prstGeom>
          </p:spPr>
          <p:txBody>
            <a:bodyPr anchor="ctr" rtlCol="false" tIns="0" lIns="0" bIns="0" rIns="0"/>
            <a:lstStyle/>
            <a:p>
              <a:pPr algn="l">
                <a:lnSpc>
                  <a:spcPts val="1152"/>
                </a:lnSpc>
              </a:pPr>
              <a:r>
                <a:rPr lang="en-US" sz="960">
                  <a:solidFill>
                    <a:srgbClr val="898989"/>
                  </a:solidFill>
                  <a:latin typeface="Calibri (MS)"/>
                  <a:ea typeface="Calibri (MS)"/>
                  <a:cs typeface="Calibri (MS)"/>
                  <a:sym typeface="Calibri (MS)"/>
                </a:rPr>
                <a:t>4-11-25</a:t>
              </a:r>
            </a:p>
          </p:txBody>
        </p:sp>
      </p:grpSp>
      <p:sp>
        <p:nvSpPr>
          <p:cNvPr name="Freeform 13" id="13"/>
          <p:cNvSpPr/>
          <p:nvPr/>
        </p:nvSpPr>
        <p:spPr>
          <a:xfrm flipH="false" flipV="false" rot="0">
            <a:off x="252447" y="2439731"/>
            <a:ext cx="4170678" cy="4340377"/>
          </a:xfrm>
          <a:custGeom>
            <a:avLst/>
            <a:gdLst/>
            <a:ahLst/>
            <a:cxnLst/>
            <a:rect r="r" b="b" t="t" l="l"/>
            <a:pathLst>
              <a:path h="4340377" w="4170678">
                <a:moveTo>
                  <a:pt x="0" y="0"/>
                </a:moveTo>
                <a:lnTo>
                  <a:pt x="4170678" y="0"/>
                </a:lnTo>
                <a:lnTo>
                  <a:pt x="4170678" y="4340377"/>
                </a:lnTo>
                <a:lnTo>
                  <a:pt x="0" y="4340377"/>
                </a:lnTo>
                <a:lnTo>
                  <a:pt x="0" y="0"/>
                </a:lnTo>
                <a:close/>
              </a:path>
            </a:pathLst>
          </a:custGeom>
          <a:blipFill>
            <a:blip r:embed="rId3"/>
            <a:stretch>
              <a:fillRect l="0" t="0" r="0" b="0"/>
            </a:stretch>
          </a:blipFill>
        </p:spPr>
      </p:sp>
      <p:sp>
        <p:nvSpPr>
          <p:cNvPr name="Freeform 14" id="14"/>
          <p:cNvSpPr/>
          <p:nvPr/>
        </p:nvSpPr>
        <p:spPr>
          <a:xfrm flipH="false" flipV="false" rot="0">
            <a:off x="5476439" y="2473672"/>
            <a:ext cx="3929462" cy="4272495"/>
          </a:xfrm>
          <a:custGeom>
            <a:avLst/>
            <a:gdLst/>
            <a:ahLst/>
            <a:cxnLst/>
            <a:rect r="r" b="b" t="t" l="l"/>
            <a:pathLst>
              <a:path h="4272495" w="3929462">
                <a:moveTo>
                  <a:pt x="0" y="0"/>
                </a:moveTo>
                <a:lnTo>
                  <a:pt x="3929462" y="0"/>
                </a:lnTo>
                <a:lnTo>
                  <a:pt x="3929462" y="4272495"/>
                </a:lnTo>
                <a:lnTo>
                  <a:pt x="0" y="4272495"/>
                </a:lnTo>
                <a:lnTo>
                  <a:pt x="0" y="0"/>
                </a:lnTo>
                <a:close/>
              </a:path>
            </a:pathLst>
          </a:custGeom>
          <a:blipFill>
            <a:blip r:embed="rId4"/>
            <a:stretch>
              <a:fillRect l="0" t="0" r="0" b="-1819"/>
            </a:stretch>
          </a:blipFill>
        </p:spPr>
      </p:sp>
      <p:sp>
        <p:nvSpPr>
          <p:cNvPr name="TextBox 15" id="15"/>
          <p:cNvSpPr txBox="true"/>
          <p:nvPr/>
        </p:nvSpPr>
        <p:spPr>
          <a:xfrm rot="0">
            <a:off x="3004245" y="268245"/>
            <a:ext cx="3745111" cy="863600"/>
          </a:xfrm>
          <a:prstGeom prst="rect">
            <a:avLst/>
          </a:prstGeom>
        </p:spPr>
        <p:txBody>
          <a:bodyPr anchor="t" rtlCol="false" tIns="0" lIns="0" bIns="0" rIns="0">
            <a:spAutoFit/>
          </a:bodyPr>
          <a:lstStyle/>
          <a:p>
            <a:pPr algn="ctr">
              <a:lnSpc>
                <a:spcPts val="7000"/>
              </a:lnSpc>
            </a:pPr>
            <a:r>
              <a:rPr lang="en-US" sz="5000" b="true">
                <a:solidFill>
                  <a:srgbClr val="000000"/>
                </a:solidFill>
                <a:latin typeface="Canva Sans Bold"/>
                <a:ea typeface="Canva Sans Bold"/>
                <a:cs typeface="Canva Sans Bold"/>
                <a:sym typeface="Canva Sans Bold"/>
              </a:rPr>
              <a:t>Sub Queries</a:t>
            </a:r>
          </a:p>
        </p:txBody>
      </p:sp>
      <p:sp>
        <p:nvSpPr>
          <p:cNvPr name="TextBox 16" id="16"/>
          <p:cNvSpPr txBox="true"/>
          <p:nvPr/>
        </p:nvSpPr>
        <p:spPr>
          <a:xfrm rot="0">
            <a:off x="252447" y="1777139"/>
            <a:ext cx="4252301" cy="790575"/>
          </a:xfrm>
          <a:prstGeom prst="rect">
            <a:avLst/>
          </a:prstGeom>
        </p:spPr>
        <p:txBody>
          <a:bodyPr anchor="t" rtlCol="false" tIns="0" lIns="0" bIns="0" rIns="0">
            <a:spAutoFit/>
          </a:bodyPr>
          <a:lstStyle/>
          <a:p>
            <a:pPr algn="l">
              <a:lnSpc>
                <a:spcPts val="2100"/>
              </a:lnSpc>
            </a:pPr>
            <a:r>
              <a:rPr lang="en-US" sz="1500">
                <a:solidFill>
                  <a:srgbClr val="000000"/>
                </a:solidFill>
                <a:latin typeface="Canva Sans"/>
                <a:ea typeface="Canva Sans"/>
                <a:cs typeface="Canva Sans"/>
                <a:sym typeface="Canva Sans"/>
              </a:rPr>
              <a:t>Fin</a:t>
            </a:r>
            <a:r>
              <a:rPr lang="en-US" sz="1500">
                <a:solidFill>
                  <a:srgbClr val="000000"/>
                </a:solidFill>
                <a:latin typeface="Canva Sans"/>
                <a:ea typeface="Canva Sans"/>
                <a:cs typeface="Canva Sans"/>
                <a:sym typeface="Canva Sans"/>
              </a:rPr>
              <a:t>d movies that have average rating greater than overall average rating</a:t>
            </a:r>
          </a:p>
          <a:p>
            <a:pPr algn="l">
              <a:lnSpc>
                <a:spcPts val="2100"/>
              </a:lnSpc>
            </a:pPr>
          </a:p>
        </p:txBody>
      </p:sp>
      <p:sp>
        <p:nvSpPr>
          <p:cNvPr name="TextBox 17" id="17"/>
          <p:cNvSpPr txBox="true"/>
          <p:nvPr/>
        </p:nvSpPr>
        <p:spPr>
          <a:xfrm rot="0">
            <a:off x="5315019" y="1777139"/>
            <a:ext cx="4252301" cy="790575"/>
          </a:xfrm>
          <a:prstGeom prst="rect">
            <a:avLst/>
          </a:prstGeom>
        </p:spPr>
        <p:txBody>
          <a:bodyPr anchor="t" rtlCol="false" tIns="0" lIns="0" bIns="0" rIns="0">
            <a:spAutoFit/>
          </a:bodyPr>
          <a:lstStyle/>
          <a:p>
            <a:pPr algn="l">
              <a:lnSpc>
                <a:spcPts val="2100"/>
              </a:lnSpc>
            </a:pPr>
            <a:r>
              <a:rPr lang="en-US" sz="1500">
                <a:solidFill>
                  <a:srgbClr val="000000"/>
                </a:solidFill>
                <a:latin typeface="Canva Sans"/>
                <a:ea typeface="Canva Sans"/>
                <a:cs typeface="Canva Sans"/>
                <a:sym typeface="Canva Sans"/>
              </a:rPr>
              <a:t>List</a:t>
            </a:r>
            <a:r>
              <a:rPr lang="en-US" sz="1500">
                <a:solidFill>
                  <a:srgbClr val="000000"/>
                </a:solidFill>
                <a:latin typeface="Canva Sans"/>
                <a:ea typeface="Canva Sans"/>
                <a:cs typeface="Canva Sans"/>
                <a:sym typeface="Canva Sans"/>
              </a:rPr>
              <a:t> users who have made more than 1 booking</a:t>
            </a:r>
          </a:p>
          <a:p>
            <a:pPr algn="l">
              <a:lnSpc>
                <a:spcPts val="2100"/>
              </a:lnSpc>
            </a:pP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7261054" y="155516"/>
            <a:ext cx="2306267" cy="435009"/>
            <a:chOff x="0" y="0"/>
            <a:chExt cx="3075022" cy="580012"/>
          </a:xfrm>
        </p:grpSpPr>
        <p:sp>
          <p:nvSpPr>
            <p:cNvPr name="Freeform 3" id="3"/>
            <p:cNvSpPr/>
            <p:nvPr/>
          </p:nvSpPr>
          <p:spPr>
            <a:xfrm flipH="false" flipV="false" rot="0">
              <a:off x="0" y="0"/>
              <a:ext cx="3075051" cy="580009"/>
            </a:xfrm>
            <a:custGeom>
              <a:avLst/>
              <a:gdLst/>
              <a:ahLst/>
              <a:cxnLst/>
              <a:rect r="r" b="b" t="t" l="l"/>
              <a:pathLst>
                <a:path h="580009" w="3075051">
                  <a:moveTo>
                    <a:pt x="0" y="0"/>
                  </a:moveTo>
                  <a:lnTo>
                    <a:pt x="3075051" y="0"/>
                  </a:lnTo>
                  <a:lnTo>
                    <a:pt x="3075051" y="580009"/>
                  </a:lnTo>
                  <a:lnTo>
                    <a:pt x="0" y="580009"/>
                  </a:lnTo>
                  <a:lnTo>
                    <a:pt x="0" y="0"/>
                  </a:lnTo>
                  <a:close/>
                </a:path>
              </a:pathLst>
            </a:custGeom>
            <a:blipFill>
              <a:blip r:embed="rId2"/>
              <a:stretch>
                <a:fillRect l="0" t="0" r="0" b="0"/>
              </a:stretch>
            </a:blipFill>
          </p:spPr>
        </p:sp>
      </p:grpSp>
      <p:grpSp>
        <p:nvGrpSpPr>
          <p:cNvPr name="Group 4" id="4"/>
          <p:cNvGrpSpPr/>
          <p:nvPr/>
        </p:nvGrpSpPr>
        <p:grpSpPr>
          <a:xfrm rot="0">
            <a:off x="3230880" y="6780108"/>
            <a:ext cx="3291840" cy="389467"/>
            <a:chOff x="0" y="0"/>
            <a:chExt cx="4389120" cy="519289"/>
          </a:xfrm>
        </p:grpSpPr>
        <p:sp>
          <p:nvSpPr>
            <p:cNvPr name="Freeform 5" id="5"/>
            <p:cNvSpPr/>
            <p:nvPr/>
          </p:nvSpPr>
          <p:spPr>
            <a:xfrm flipH="false" flipV="false" rot="0">
              <a:off x="0" y="0"/>
              <a:ext cx="4389120" cy="519289"/>
            </a:xfrm>
            <a:custGeom>
              <a:avLst/>
              <a:gdLst/>
              <a:ahLst/>
              <a:cxnLst/>
              <a:rect r="r" b="b" t="t" l="l"/>
              <a:pathLst>
                <a:path h="519289" w="4389120">
                  <a:moveTo>
                    <a:pt x="0" y="0"/>
                  </a:moveTo>
                  <a:lnTo>
                    <a:pt x="4389120" y="0"/>
                  </a:lnTo>
                  <a:lnTo>
                    <a:pt x="4389120" y="519289"/>
                  </a:lnTo>
                  <a:lnTo>
                    <a:pt x="0" y="519289"/>
                  </a:lnTo>
                  <a:close/>
                </a:path>
              </a:pathLst>
            </a:custGeom>
            <a:solidFill>
              <a:srgbClr val="000000">
                <a:alpha val="0"/>
              </a:srgbClr>
            </a:solidFill>
          </p:spPr>
        </p:sp>
        <p:sp>
          <p:nvSpPr>
            <p:cNvPr name="TextBox 6" id="6"/>
            <p:cNvSpPr txBox="true"/>
            <p:nvPr/>
          </p:nvSpPr>
          <p:spPr>
            <a:xfrm>
              <a:off x="0" y="-19050"/>
              <a:ext cx="4389120" cy="538339"/>
            </a:xfrm>
            <a:prstGeom prst="rect">
              <a:avLst/>
            </a:prstGeom>
          </p:spPr>
          <p:txBody>
            <a:bodyPr anchor="ctr" rtlCol="false" tIns="0" lIns="0" bIns="0" rIns="0"/>
            <a:lstStyle/>
            <a:p>
              <a:pPr algn="ctr">
                <a:lnSpc>
                  <a:spcPts val="1152"/>
                </a:lnSpc>
              </a:pPr>
              <a:r>
                <a:rPr lang="en-US" sz="960">
                  <a:solidFill>
                    <a:srgbClr val="898989"/>
                  </a:solidFill>
                  <a:latin typeface="Calibri (MS)"/>
                  <a:ea typeface="Calibri (MS)"/>
                  <a:cs typeface="Calibri (MS)"/>
                  <a:sym typeface="Calibri (MS)"/>
                </a:rPr>
                <a:t>Department of Artificial Intelligence &amp; Machine Learning</a:t>
              </a:r>
            </a:p>
          </p:txBody>
        </p:sp>
      </p:grpSp>
      <p:grpSp>
        <p:nvGrpSpPr>
          <p:cNvPr name="Group 7" id="7"/>
          <p:cNvGrpSpPr/>
          <p:nvPr/>
        </p:nvGrpSpPr>
        <p:grpSpPr>
          <a:xfrm rot="0">
            <a:off x="6888480" y="6780108"/>
            <a:ext cx="2194560" cy="389467"/>
            <a:chOff x="0" y="0"/>
            <a:chExt cx="2926080" cy="519289"/>
          </a:xfrm>
        </p:grpSpPr>
        <p:sp>
          <p:nvSpPr>
            <p:cNvPr name="Freeform 8" id="8"/>
            <p:cNvSpPr/>
            <p:nvPr/>
          </p:nvSpPr>
          <p:spPr>
            <a:xfrm flipH="false" flipV="false" rot="0">
              <a:off x="0" y="0"/>
              <a:ext cx="2926080" cy="519289"/>
            </a:xfrm>
            <a:custGeom>
              <a:avLst/>
              <a:gdLst/>
              <a:ahLst/>
              <a:cxnLst/>
              <a:rect r="r" b="b" t="t" l="l"/>
              <a:pathLst>
                <a:path h="519289" w="2926080">
                  <a:moveTo>
                    <a:pt x="0" y="0"/>
                  </a:moveTo>
                  <a:lnTo>
                    <a:pt x="2926080" y="0"/>
                  </a:lnTo>
                  <a:lnTo>
                    <a:pt x="2926080" y="519289"/>
                  </a:lnTo>
                  <a:lnTo>
                    <a:pt x="0" y="519289"/>
                  </a:lnTo>
                  <a:close/>
                </a:path>
              </a:pathLst>
            </a:custGeom>
            <a:solidFill>
              <a:srgbClr val="000000">
                <a:alpha val="0"/>
              </a:srgbClr>
            </a:solidFill>
          </p:spPr>
        </p:sp>
        <p:sp>
          <p:nvSpPr>
            <p:cNvPr name="TextBox 9" id="9"/>
            <p:cNvSpPr txBox="true"/>
            <p:nvPr/>
          </p:nvSpPr>
          <p:spPr>
            <a:xfrm>
              <a:off x="0" y="-19050"/>
              <a:ext cx="2926080" cy="538339"/>
            </a:xfrm>
            <a:prstGeom prst="rect">
              <a:avLst/>
            </a:prstGeom>
          </p:spPr>
          <p:txBody>
            <a:bodyPr anchor="ctr" rtlCol="false" tIns="0" lIns="0" bIns="0" rIns="0"/>
            <a:lstStyle/>
            <a:p>
              <a:pPr algn="r">
                <a:lnSpc>
                  <a:spcPts val="1152"/>
                </a:lnSpc>
              </a:pPr>
              <a:r>
                <a:rPr lang="en-US" sz="960">
                  <a:solidFill>
                    <a:srgbClr val="898989"/>
                  </a:solidFill>
                  <a:latin typeface="Calibri (MS)"/>
                  <a:ea typeface="Calibri (MS)"/>
                  <a:cs typeface="Calibri (MS)"/>
                  <a:sym typeface="Calibri (MS)"/>
                </a:rPr>
                <a:t>24</a:t>
              </a:r>
            </a:p>
          </p:txBody>
        </p:sp>
      </p:grpSp>
      <p:grpSp>
        <p:nvGrpSpPr>
          <p:cNvPr name="Group 10" id="10"/>
          <p:cNvGrpSpPr/>
          <p:nvPr/>
        </p:nvGrpSpPr>
        <p:grpSpPr>
          <a:xfrm rot="0">
            <a:off x="252447" y="6780108"/>
            <a:ext cx="2194560" cy="389467"/>
            <a:chOff x="0" y="0"/>
            <a:chExt cx="2926080" cy="519289"/>
          </a:xfrm>
        </p:grpSpPr>
        <p:sp>
          <p:nvSpPr>
            <p:cNvPr name="Freeform 11" id="11"/>
            <p:cNvSpPr/>
            <p:nvPr/>
          </p:nvSpPr>
          <p:spPr>
            <a:xfrm flipH="false" flipV="false" rot="0">
              <a:off x="0" y="0"/>
              <a:ext cx="2926080" cy="519289"/>
            </a:xfrm>
            <a:custGeom>
              <a:avLst/>
              <a:gdLst/>
              <a:ahLst/>
              <a:cxnLst/>
              <a:rect r="r" b="b" t="t" l="l"/>
              <a:pathLst>
                <a:path h="519289" w="2926080">
                  <a:moveTo>
                    <a:pt x="0" y="0"/>
                  </a:moveTo>
                  <a:lnTo>
                    <a:pt x="2926080" y="0"/>
                  </a:lnTo>
                  <a:lnTo>
                    <a:pt x="2926080" y="519289"/>
                  </a:lnTo>
                  <a:lnTo>
                    <a:pt x="0" y="519289"/>
                  </a:lnTo>
                  <a:close/>
                </a:path>
              </a:pathLst>
            </a:custGeom>
            <a:solidFill>
              <a:srgbClr val="000000">
                <a:alpha val="0"/>
              </a:srgbClr>
            </a:solidFill>
          </p:spPr>
        </p:sp>
        <p:sp>
          <p:nvSpPr>
            <p:cNvPr name="TextBox 12" id="12"/>
            <p:cNvSpPr txBox="true"/>
            <p:nvPr/>
          </p:nvSpPr>
          <p:spPr>
            <a:xfrm>
              <a:off x="0" y="-19050"/>
              <a:ext cx="2926080" cy="538339"/>
            </a:xfrm>
            <a:prstGeom prst="rect">
              <a:avLst/>
            </a:prstGeom>
          </p:spPr>
          <p:txBody>
            <a:bodyPr anchor="ctr" rtlCol="false" tIns="0" lIns="0" bIns="0" rIns="0"/>
            <a:lstStyle/>
            <a:p>
              <a:pPr algn="l">
                <a:lnSpc>
                  <a:spcPts val="1152"/>
                </a:lnSpc>
              </a:pPr>
              <a:r>
                <a:rPr lang="en-US" sz="960">
                  <a:solidFill>
                    <a:srgbClr val="898989"/>
                  </a:solidFill>
                  <a:latin typeface="Calibri (MS)"/>
                  <a:ea typeface="Calibri (MS)"/>
                  <a:cs typeface="Calibri (MS)"/>
                  <a:sym typeface="Calibri (MS)"/>
                </a:rPr>
                <a:t>4-11-25</a:t>
              </a:r>
            </a:p>
          </p:txBody>
        </p:sp>
      </p:grpSp>
      <p:sp>
        <p:nvSpPr>
          <p:cNvPr name="Freeform 13" id="13"/>
          <p:cNvSpPr/>
          <p:nvPr/>
        </p:nvSpPr>
        <p:spPr>
          <a:xfrm flipH="false" flipV="false" rot="0">
            <a:off x="320857" y="2339367"/>
            <a:ext cx="3889973" cy="4244313"/>
          </a:xfrm>
          <a:custGeom>
            <a:avLst/>
            <a:gdLst/>
            <a:ahLst/>
            <a:cxnLst/>
            <a:rect r="r" b="b" t="t" l="l"/>
            <a:pathLst>
              <a:path h="4244313" w="3889973">
                <a:moveTo>
                  <a:pt x="0" y="0"/>
                </a:moveTo>
                <a:lnTo>
                  <a:pt x="3889973" y="0"/>
                </a:lnTo>
                <a:lnTo>
                  <a:pt x="3889973" y="4244313"/>
                </a:lnTo>
                <a:lnTo>
                  <a:pt x="0" y="4244313"/>
                </a:lnTo>
                <a:lnTo>
                  <a:pt x="0" y="0"/>
                </a:lnTo>
                <a:close/>
              </a:path>
            </a:pathLst>
          </a:custGeom>
          <a:blipFill>
            <a:blip r:embed="rId3"/>
            <a:stretch>
              <a:fillRect l="0" t="0" r="-11659" b="0"/>
            </a:stretch>
          </a:blipFill>
        </p:spPr>
      </p:sp>
      <p:sp>
        <p:nvSpPr>
          <p:cNvPr name="Freeform 14" id="14"/>
          <p:cNvSpPr/>
          <p:nvPr/>
        </p:nvSpPr>
        <p:spPr>
          <a:xfrm flipH="false" flipV="false" rot="0">
            <a:off x="5162358" y="2557243"/>
            <a:ext cx="4235492" cy="3419812"/>
          </a:xfrm>
          <a:custGeom>
            <a:avLst/>
            <a:gdLst/>
            <a:ahLst/>
            <a:cxnLst/>
            <a:rect r="r" b="b" t="t" l="l"/>
            <a:pathLst>
              <a:path h="3419812" w="4235492">
                <a:moveTo>
                  <a:pt x="0" y="0"/>
                </a:moveTo>
                <a:lnTo>
                  <a:pt x="4235492" y="0"/>
                </a:lnTo>
                <a:lnTo>
                  <a:pt x="4235492" y="3419813"/>
                </a:lnTo>
                <a:lnTo>
                  <a:pt x="0" y="3419813"/>
                </a:lnTo>
                <a:lnTo>
                  <a:pt x="0" y="0"/>
                </a:lnTo>
                <a:close/>
              </a:path>
            </a:pathLst>
          </a:custGeom>
          <a:blipFill>
            <a:blip r:embed="rId4"/>
            <a:stretch>
              <a:fillRect l="0" t="0" r="0" b="0"/>
            </a:stretch>
          </a:blipFill>
        </p:spPr>
      </p:sp>
      <p:sp>
        <p:nvSpPr>
          <p:cNvPr name="TextBox 15" id="15"/>
          <p:cNvSpPr txBox="true"/>
          <p:nvPr/>
        </p:nvSpPr>
        <p:spPr>
          <a:xfrm rot="0">
            <a:off x="2839549" y="268245"/>
            <a:ext cx="3898583" cy="863600"/>
          </a:xfrm>
          <a:prstGeom prst="rect">
            <a:avLst/>
          </a:prstGeom>
        </p:spPr>
        <p:txBody>
          <a:bodyPr anchor="t" rtlCol="false" tIns="0" lIns="0" bIns="0" rIns="0">
            <a:spAutoFit/>
          </a:bodyPr>
          <a:lstStyle/>
          <a:p>
            <a:pPr algn="ctr">
              <a:lnSpc>
                <a:spcPts val="7000"/>
              </a:lnSpc>
            </a:pPr>
            <a:r>
              <a:rPr lang="en-US" sz="5000" b="true">
                <a:solidFill>
                  <a:srgbClr val="000000"/>
                </a:solidFill>
                <a:latin typeface="Canva Sans Bold"/>
                <a:ea typeface="Canva Sans Bold"/>
                <a:cs typeface="Canva Sans Bold"/>
                <a:sym typeface="Canva Sans Bold"/>
              </a:rPr>
              <a:t>Join Queries</a:t>
            </a:r>
          </a:p>
        </p:txBody>
      </p:sp>
      <p:sp>
        <p:nvSpPr>
          <p:cNvPr name="TextBox 16" id="16"/>
          <p:cNvSpPr txBox="true"/>
          <p:nvPr/>
        </p:nvSpPr>
        <p:spPr>
          <a:xfrm rot="0">
            <a:off x="320857" y="1618541"/>
            <a:ext cx="4252301" cy="790575"/>
          </a:xfrm>
          <a:prstGeom prst="rect">
            <a:avLst/>
          </a:prstGeom>
        </p:spPr>
        <p:txBody>
          <a:bodyPr anchor="t" rtlCol="false" tIns="0" lIns="0" bIns="0" rIns="0">
            <a:spAutoFit/>
          </a:bodyPr>
          <a:lstStyle/>
          <a:p>
            <a:pPr algn="l">
              <a:lnSpc>
                <a:spcPts val="2100"/>
              </a:lnSpc>
            </a:pPr>
            <a:r>
              <a:rPr lang="en-US" sz="1500">
                <a:solidFill>
                  <a:srgbClr val="000000"/>
                </a:solidFill>
                <a:latin typeface="Canva Sans"/>
                <a:ea typeface="Canva Sans"/>
                <a:cs typeface="Canva Sans"/>
                <a:sym typeface="Canva Sans"/>
              </a:rPr>
              <a:t>List</a:t>
            </a:r>
            <a:r>
              <a:rPr lang="en-US" sz="1500">
                <a:solidFill>
                  <a:srgbClr val="000000"/>
                </a:solidFill>
                <a:latin typeface="Canva Sans"/>
                <a:ea typeface="Canva Sans"/>
                <a:cs typeface="Canva Sans"/>
                <a:sym typeface="Canva Sans"/>
              </a:rPr>
              <a:t> all bookings with the user’s name and show date</a:t>
            </a:r>
          </a:p>
          <a:p>
            <a:pPr algn="l">
              <a:lnSpc>
                <a:spcPts val="2100"/>
              </a:lnSpc>
            </a:pPr>
          </a:p>
        </p:txBody>
      </p:sp>
      <p:sp>
        <p:nvSpPr>
          <p:cNvPr name="TextBox 17" id="17"/>
          <p:cNvSpPr txBox="true"/>
          <p:nvPr/>
        </p:nvSpPr>
        <p:spPr>
          <a:xfrm rot="0">
            <a:off x="5057154" y="1618541"/>
            <a:ext cx="4252301" cy="790575"/>
          </a:xfrm>
          <a:prstGeom prst="rect">
            <a:avLst/>
          </a:prstGeom>
        </p:spPr>
        <p:txBody>
          <a:bodyPr anchor="t" rtlCol="false" tIns="0" lIns="0" bIns="0" rIns="0">
            <a:spAutoFit/>
          </a:bodyPr>
          <a:lstStyle/>
          <a:p>
            <a:pPr algn="ctr">
              <a:lnSpc>
                <a:spcPts val="2100"/>
              </a:lnSpc>
            </a:pPr>
            <a:r>
              <a:rPr lang="en-US" sz="1500">
                <a:solidFill>
                  <a:srgbClr val="000000"/>
                </a:solidFill>
                <a:latin typeface="Canva Sans"/>
                <a:ea typeface="Canva Sans"/>
                <a:cs typeface="Canva Sans"/>
                <a:sym typeface="Canva Sans"/>
              </a:rPr>
              <a:t>Get</a:t>
            </a:r>
            <a:r>
              <a:rPr lang="en-US" sz="1500">
                <a:solidFill>
                  <a:srgbClr val="000000"/>
                </a:solidFill>
                <a:latin typeface="Canva Sans"/>
                <a:ea typeface="Canva Sans"/>
                <a:cs typeface="Canva Sans"/>
                <a:sym typeface="Canva Sans"/>
              </a:rPr>
              <a:t> all movies and the theaters they are scheduled in</a:t>
            </a:r>
          </a:p>
          <a:p>
            <a:pPr algn="ctr">
              <a:lnSpc>
                <a:spcPts val="2100"/>
              </a:lnSpc>
            </a:pP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7261054" y="155516"/>
            <a:ext cx="2306267" cy="435009"/>
            <a:chOff x="0" y="0"/>
            <a:chExt cx="3075022" cy="580012"/>
          </a:xfrm>
        </p:grpSpPr>
        <p:sp>
          <p:nvSpPr>
            <p:cNvPr name="Freeform 3" id="3"/>
            <p:cNvSpPr/>
            <p:nvPr/>
          </p:nvSpPr>
          <p:spPr>
            <a:xfrm flipH="false" flipV="false" rot="0">
              <a:off x="0" y="0"/>
              <a:ext cx="3075051" cy="580009"/>
            </a:xfrm>
            <a:custGeom>
              <a:avLst/>
              <a:gdLst/>
              <a:ahLst/>
              <a:cxnLst/>
              <a:rect r="r" b="b" t="t" l="l"/>
              <a:pathLst>
                <a:path h="580009" w="3075051">
                  <a:moveTo>
                    <a:pt x="0" y="0"/>
                  </a:moveTo>
                  <a:lnTo>
                    <a:pt x="3075051" y="0"/>
                  </a:lnTo>
                  <a:lnTo>
                    <a:pt x="3075051" y="580009"/>
                  </a:lnTo>
                  <a:lnTo>
                    <a:pt x="0" y="580009"/>
                  </a:lnTo>
                  <a:lnTo>
                    <a:pt x="0" y="0"/>
                  </a:lnTo>
                  <a:close/>
                </a:path>
              </a:pathLst>
            </a:custGeom>
            <a:blipFill>
              <a:blip r:embed="rId2"/>
              <a:stretch>
                <a:fillRect l="0" t="0" r="0" b="0"/>
              </a:stretch>
            </a:blipFill>
          </p:spPr>
        </p:sp>
      </p:grpSp>
      <p:grpSp>
        <p:nvGrpSpPr>
          <p:cNvPr name="Group 4" id="4"/>
          <p:cNvGrpSpPr/>
          <p:nvPr/>
        </p:nvGrpSpPr>
        <p:grpSpPr>
          <a:xfrm rot="0">
            <a:off x="3230880" y="6780108"/>
            <a:ext cx="3291840" cy="389467"/>
            <a:chOff x="0" y="0"/>
            <a:chExt cx="4389120" cy="519289"/>
          </a:xfrm>
        </p:grpSpPr>
        <p:sp>
          <p:nvSpPr>
            <p:cNvPr name="Freeform 5" id="5"/>
            <p:cNvSpPr/>
            <p:nvPr/>
          </p:nvSpPr>
          <p:spPr>
            <a:xfrm flipH="false" flipV="false" rot="0">
              <a:off x="0" y="0"/>
              <a:ext cx="4389120" cy="519289"/>
            </a:xfrm>
            <a:custGeom>
              <a:avLst/>
              <a:gdLst/>
              <a:ahLst/>
              <a:cxnLst/>
              <a:rect r="r" b="b" t="t" l="l"/>
              <a:pathLst>
                <a:path h="519289" w="4389120">
                  <a:moveTo>
                    <a:pt x="0" y="0"/>
                  </a:moveTo>
                  <a:lnTo>
                    <a:pt x="4389120" y="0"/>
                  </a:lnTo>
                  <a:lnTo>
                    <a:pt x="4389120" y="519289"/>
                  </a:lnTo>
                  <a:lnTo>
                    <a:pt x="0" y="519289"/>
                  </a:lnTo>
                  <a:close/>
                </a:path>
              </a:pathLst>
            </a:custGeom>
            <a:solidFill>
              <a:srgbClr val="000000">
                <a:alpha val="0"/>
              </a:srgbClr>
            </a:solidFill>
          </p:spPr>
        </p:sp>
        <p:sp>
          <p:nvSpPr>
            <p:cNvPr name="TextBox 6" id="6"/>
            <p:cNvSpPr txBox="true"/>
            <p:nvPr/>
          </p:nvSpPr>
          <p:spPr>
            <a:xfrm>
              <a:off x="0" y="-19050"/>
              <a:ext cx="4389120" cy="538339"/>
            </a:xfrm>
            <a:prstGeom prst="rect">
              <a:avLst/>
            </a:prstGeom>
          </p:spPr>
          <p:txBody>
            <a:bodyPr anchor="ctr" rtlCol="false" tIns="0" lIns="0" bIns="0" rIns="0"/>
            <a:lstStyle/>
            <a:p>
              <a:pPr algn="ctr">
                <a:lnSpc>
                  <a:spcPts val="1152"/>
                </a:lnSpc>
              </a:pPr>
              <a:r>
                <a:rPr lang="en-US" sz="960">
                  <a:solidFill>
                    <a:srgbClr val="898989"/>
                  </a:solidFill>
                  <a:latin typeface="Calibri (MS)"/>
                  <a:ea typeface="Calibri (MS)"/>
                  <a:cs typeface="Calibri (MS)"/>
                  <a:sym typeface="Calibri (MS)"/>
                </a:rPr>
                <a:t>Department of Artificial Intelligence &amp; Machine Learning</a:t>
              </a:r>
            </a:p>
          </p:txBody>
        </p:sp>
      </p:grpSp>
      <p:grpSp>
        <p:nvGrpSpPr>
          <p:cNvPr name="Group 7" id="7"/>
          <p:cNvGrpSpPr/>
          <p:nvPr/>
        </p:nvGrpSpPr>
        <p:grpSpPr>
          <a:xfrm rot="0">
            <a:off x="6888480" y="6780108"/>
            <a:ext cx="2194560" cy="389467"/>
            <a:chOff x="0" y="0"/>
            <a:chExt cx="2926080" cy="519289"/>
          </a:xfrm>
        </p:grpSpPr>
        <p:sp>
          <p:nvSpPr>
            <p:cNvPr name="Freeform 8" id="8"/>
            <p:cNvSpPr/>
            <p:nvPr/>
          </p:nvSpPr>
          <p:spPr>
            <a:xfrm flipH="false" flipV="false" rot="0">
              <a:off x="0" y="0"/>
              <a:ext cx="2926080" cy="519289"/>
            </a:xfrm>
            <a:custGeom>
              <a:avLst/>
              <a:gdLst/>
              <a:ahLst/>
              <a:cxnLst/>
              <a:rect r="r" b="b" t="t" l="l"/>
              <a:pathLst>
                <a:path h="519289" w="2926080">
                  <a:moveTo>
                    <a:pt x="0" y="0"/>
                  </a:moveTo>
                  <a:lnTo>
                    <a:pt x="2926080" y="0"/>
                  </a:lnTo>
                  <a:lnTo>
                    <a:pt x="2926080" y="519289"/>
                  </a:lnTo>
                  <a:lnTo>
                    <a:pt x="0" y="519289"/>
                  </a:lnTo>
                  <a:close/>
                </a:path>
              </a:pathLst>
            </a:custGeom>
            <a:solidFill>
              <a:srgbClr val="000000">
                <a:alpha val="0"/>
              </a:srgbClr>
            </a:solidFill>
          </p:spPr>
        </p:sp>
        <p:sp>
          <p:nvSpPr>
            <p:cNvPr name="TextBox 9" id="9"/>
            <p:cNvSpPr txBox="true"/>
            <p:nvPr/>
          </p:nvSpPr>
          <p:spPr>
            <a:xfrm>
              <a:off x="0" y="-19050"/>
              <a:ext cx="2926080" cy="538339"/>
            </a:xfrm>
            <a:prstGeom prst="rect">
              <a:avLst/>
            </a:prstGeom>
          </p:spPr>
          <p:txBody>
            <a:bodyPr anchor="ctr" rtlCol="false" tIns="0" lIns="0" bIns="0" rIns="0"/>
            <a:lstStyle/>
            <a:p>
              <a:pPr algn="r">
                <a:lnSpc>
                  <a:spcPts val="1152"/>
                </a:lnSpc>
              </a:pPr>
              <a:r>
                <a:rPr lang="en-US" sz="960">
                  <a:solidFill>
                    <a:srgbClr val="898989"/>
                  </a:solidFill>
                  <a:latin typeface="Calibri (MS)"/>
                  <a:ea typeface="Calibri (MS)"/>
                  <a:cs typeface="Calibri (MS)"/>
                  <a:sym typeface="Calibri (MS)"/>
                </a:rPr>
                <a:t>25</a:t>
              </a:r>
            </a:p>
          </p:txBody>
        </p:sp>
      </p:grpSp>
      <p:grpSp>
        <p:nvGrpSpPr>
          <p:cNvPr name="Group 10" id="10"/>
          <p:cNvGrpSpPr/>
          <p:nvPr/>
        </p:nvGrpSpPr>
        <p:grpSpPr>
          <a:xfrm rot="0">
            <a:off x="252447" y="6780108"/>
            <a:ext cx="2194560" cy="389467"/>
            <a:chOff x="0" y="0"/>
            <a:chExt cx="2926080" cy="519289"/>
          </a:xfrm>
        </p:grpSpPr>
        <p:sp>
          <p:nvSpPr>
            <p:cNvPr name="Freeform 11" id="11"/>
            <p:cNvSpPr/>
            <p:nvPr/>
          </p:nvSpPr>
          <p:spPr>
            <a:xfrm flipH="false" flipV="false" rot="0">
              <a:off x="0" y="0"/>
              <a:ext cx="2926080" cy="519289"/>
            </a:xfrm>
            <a:custGeom>
              <a:avLst/>
              <a:gdLst/>
              <a:ahLst/>
              <a:cxnLst/>
              <a:rect r="r" b="b" t="t" l="l"/>
              <a:pathLst>
                <a:path h="519289" w="2926080">
                  <a:moveTo>
                    <a:pt x="0" y="0"/>
                  </a:moveTo>
                  <a:lnTo>
                    <a:pt x="2926080" y="0"/>
                  </a:lnTo>
                  <a:lnTo>
                    <a:pt x="2926080" y="519289"/>
                  </a:lnTo>
                  <a:lnTo>
                    <a:pt x="0" y="519289"/>
                  </a:lnTo>
                  <a:close/>
                </a:path>
              </a:pathLst>
            </a:custGeom>
            <a:solidFill>
              <a:srgbClr val="000000">
                <a:alpha val="0"/>
              </a:srgbClr>
            </a:solidFill>
          </p:spPr>
        </p:sp>
        <p:sp>
          <p:nvSpPr>
            <p:cNvPr name="TextBox 12" id="12"/>
            <p:cNvSpPr txBox="true"/>
            <p:nvPr/>
          </p:nvSpPr>
          <p:spPr>
            <a:xfrm>
              <a:off x="0" y="-19050"/>
              <a:ext cx="2926080" cy="538339"/>
            </a:xfrm>
            <a:prstGeom prst="rect">
              <a:avLst/>
            </a:prstGeom>
          </p:spPr>
          <p:txBody>
            <a:bodyPr anchor="ctr" rtlCol="false" tIns="0" lIns="0" bIns="0" rIns="0"/>
            <a:lstStyle/>
            <a:p>
              <a:pPr algn="l">
                <a:lnSpc>
                  <a:spcPts val="1152"/>
                </a:lnSpc>
              </a:pPr>
              <a:r>
                <a:rPr lang="en-US" sz="960">
                  <a:solidFill>
                    <a:srgbClr val="898989"/>
                  </a:solidFill>
                  <a:latin typeface="Calibri (MS)"/>
                  <a:ea typeface="Calibri (MS)"/>
                  <a:cs typeface="Calibri (MS)"/>
                  <a:sym typeface="Calibri (MS)"/>
                </a:rPr>
                <a:t>4-11-25</a:t>
              </a:r>
            </a:p>
          </p:txBody>
        </p:sp>
      </p:grpSp>
      <p:sp>
        <p:nvSpPr>
          <p:cNvPr name="Freeform 13" id="13"/>
          <p:cNvSpPr/>
          <p:nvPr/>
        </p:nvSpPr>
        <p:spPr>
          <a:xfrm flipH="false" flipV="false" rot="0">
            <a:off x="320857" y="2309669"/>
            <a:ext cx="4260202" cy="4274011"/>
          </a:xfrm>
          <a:custGeom>
            <a:avLst/>
            <a:gdLst/>
            <a:ahLst/>
            <a:cxnLst/>
            <a:rect r="r" b="b" t="t" l="l"/>
            <a:pathLst>
              <a:path h="4274011" w="4260202">
                <a:moveTo>
                  <a:pt x="0" y="0"/>
                </a:moveTo>
                <a:lnTo>
                  <a:pt x="4260202" y="0"/>
                </a:lnTo>
                <a:lnTo>
                  <a:pt x="4260202" y="4274011"/>
                </a:lnTo>
                <a:lnTo>
                  <a:pt x="0" y="4274011"/>
                </a:lnTo>
                <a:lnTo>
                  <a:pt x="0" y="0"/>
                </a:lnTo>
                <a:close/>
              </a:path>
            </a:pathLst>
          </a:custGeom>
          <a:blipFill>
            <a:blip r:embed="rId3"/>
            <a:stretch>
              <a:fillRect l="0" t="0" r="0" b="0"/>
            </a:stretch>
          </a:blipFill>
        </p:spPr>
      </p:sp>
      <p:sp>
        <p:nvSpPr>
          <p:cNvPr name="Freeform 14" id="14"/>
          <p:cNvSpPr/>
          <p:nvPr/>
        </p:nvSpPr>
        <p:spPr>
          <a:xfrm flipH="false" flipV="false" rot="0">
            <a:off x="4994373" y="2309669"/>
            <a:ext cx="4533362" cy="4251787"/>
          </a:xfrm>
          <a:custGeom>
            <a:avLst/>
            <a:gdLst/>
            <a:ahLst/>
            <a:cxnLst/>
            <a:rect r="r" b="b" t="t" l="l"/>
            <a:pathLst>
              <a:path h="4251787" w="4533362">
                <a:moveTo>
                  <a:pt x="0" y="0"/>
                </a:moveTo>
                <a:lnTo>
                  <a:pt x="4533362" y="0"/>
                </a:lnTo>
                <a:lnTo>
                  <a:pt x="4533362" y="4251786"/>
                </a:lnTo>
                <a:lnTo>
                  <a:pt x="0" y="4251786"/>
                </a:lnTo>
                <a:lnTo>
                  <a:pt x="0" y="0"/>
                </a:lnTo>
                <a:close/>
              </a:path>
            </a:pathLst>
          </a:custGeom>
          <a:blipFill>
            <a:blip r:embed="rId4"/>
            <a:stretch>
              <a:fillRect l="0" t="0" r="0" b="0"/>
            </a:stretch>
          </a:blipFill>
        </p:spPr>
      </p:sp>
      <p:sp>
        <p:nvSpPr>
          <p:cNvPr name="TextBox 15" id="15"/>
          <p:cNvSpPr txBox="true"/>
          <p:nvPr/>
        </p:nvSpPr>
        <p:spPr>
          <a:xfrm rot="0">
            <a:off x="592991" y="268245"/>
            <a:ext cx="8567618" cy="863600"/>
          </a:xfrm>
          <a:prstGeom prst="rect">
            <a:avLst/>
          </a:prstGeom>
        </p:spPr>
        <p:txBody>
          <a:bodyPr anchor="t" rtlCol="false" tIns="0" lIns="0" bIns="0" rIns="0">
            <a:spAutoFit/>
          </a:bodyPr>
          <a:lstStyle/>
          <a:p>
            <a:pPr algn="ctr">
              <a:lnSpc>
                <a:spcPts val="7000"/>
              </a:lnSpc>
            </a:pPr>
            <a:r>
              <a:rPr lang="en-US" sz="5000" b="true">
                <a:solidFill>
                  <a:srgbClr val="000000"/>
                </a:solidFill>
                <a:latin typeface="Canva Sans Bold"/>
                <a:ea typeface="Canva Sans Bold"/>
                <a:cs typeface="Canva Sans Bold"/>
                <a:sym typeface="Canva Sans Bold"/>
              </a:rPr>
              <a:t>Group by,Having by,Queries</a:t>
            </a:r>
          </a:p>
        </p:txBody>
      </p:sp>
      <p:sp>
        <p:nvSpPr>
          <p:cNvPr name="TextBox 16" id="16"/>
          <p:cNvSpPr txBox="true"/>
          <p:nvPr/>
        </p:nvSpPr>
        <p:spPr>
          <a:xfrm rot="0">
            <a:off x="320857" y="1618541"/>
            <a:ext cx="4252301" cy="790575"/>
          </a:xfrm>
          <a:prstGeom prst="rect">
            <a:avLst/>
          </a:prstGeom>
        </p:spPr>
        <p:txBody>
          <a:bodyPr anchor="t" rtlCol="false" tIns="0" lIns="0" bIns="0" rIns="0">
            <a:spAutoFit/>
          </a:bodyPr>
          <a:lstStyle/>
          <a:p>
            <a:pPr algn="l">
              <a:lnSpc>
                <a:spcPts val="2100"/>
              </a:lnSpc>
            </a:pPr>
            <a:r>
              <a:rPr lang="en-US" sz="1500">
                <a:solidFill>
                  <a:srgbClr val="000000"/>
                </a:solidFill>
                <a:latin typeface="Canva Sans"/>
                <a:ea typeface="Canva Sans"/>
                <a:cs typeface="Canva Sans"/>
                <a:sym typeface="Canva Sans"/>
              </a:rPr>
              <a:t>Count</a:t>
            </a:r>
            <a:r>
              <a:rPr lang="en-US" sz="1500">
                <a:solidFill>
                  <a:srgbClr val="000000"/>
                </a:solidFill>
                <a:latin typeface="Canva Sans"/>
                <a:ea typeface="Canva Sans"/>
                <a:cs typeface="Canva Sans"/>
                <a:sym typeface="Canva Sans"/>
              </a:rPr>
              <a:t> number of bookings per user, order by most bookings</a:t>
            </a:r>
          </a:p>
          <a:p>
            <a:pPr algn="l">
              <a:lnSpc>
                <a:spcPts val="2100"/>
              </a:lnSpc>
            </a:pPr>
          </a:p>
        </p:txBody>
      </p:sp>
      <p:sp>
        <p:nvSpPr>
          <p:cNvPr name="TextBox 17" id="17"/>
          <p:cNvSpPr txBox="true"/>
          <p:nvPr/>
        </p:nvSpPr>
        <p:spPr>
          <a:xfrm rot="0">
            <a:off x="4994373" y="1618541"/>
            <a:ext cx="4252301" cy="790575"/>
          </a:xfrm>
          <a:prstGeom prst="rect">
            <a:avLst/>
          </a:prstGeom>
        </p:spPr>
        <p:txBody>
          <a:bodyPr anchor="t" rtlCol="false" tIns="0" lIns="0" bIns="0" rIns="0">
            <a:spAutoFit/>
          </a:bodyPr>
          <a:lstStyle/>
          <a:p>
            <a:pPr algn="l">
              <a:lnSpc>
                <a:spcPts val="2100"/>
              </a:lnSpc>
            </a:pPr>
            <a:r>
              <a:rPr lang="en-US" sz="1500">
                <a:solidFill>
                  <a:srgbClr val="000000"/>
                </a:solidFill>
                <a:latin typeface="Canva Sans"/>
                <a:ea typeface="Canva Sans"/>
                <a:cs typeface="Canva Sans"/>
                <a:sym typeface="Canva Sans"/>
              </a:rPr>
              <a:t>Get</a:t>
            </a:r>
            <a:r>
              <a:rPr lang="en-US" sz="1500">
                <a:solidFill>
                  <a:srgbClr val="000000"/>
                </a:solidFill>
                <a:latin typeface="Canva Sans"/>
                <a:ea typeface="Canva Sans"/>
                <a:cs typeface="Canva Sans"/>
                <a:sym typeface="Canva Sans"/>
              </a:rPr>
              <a:t> average rating for each movie, order by highest first</a:t>
            </a:r>
          </a:p>
          <a:p>
            <a:pPr algn="l">
              <a:lnSpc>
                <a:spcPts val="2100"/>
              </a:lnSpc>
            </a:pP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7261054" y="155516"/>
            <a:ext cx="2306267" cy="435009"/>
            <a:chOff x="0" y="0"/>
            <a:chExt cx="3075022" cy="580012"/>
          </a:xfrm>
        </p:grpSpPr>
        <p:sp>
          <p:nvSpPr>
            <p:cNvPr name="Freeform 3" id="3"/>
            <p:cNvSpPr/>
            <p:nvPr/>
          </p:nvSpPr>
          <p:spPr>
            <a:xfrm flipH="false" flipV="false" rot="0">
              <a:off x="0" y="0"/>
              <a:ext cx="3075051" cy="580009"/>
            </a:xfrm>
            <a:custGeom>
              <a:avLst/>
              <a:gdLst/>
              <a:ahLst/>
              <a:cxnLst/>
              <a:rect r="r" b="b" t="t" l="l"/>
              <a:pathLst>
                <a:path h="580009" w="3075051">
                  <a:moveTo>
                    <a:pt x="0" y="0"/>
                  </a:moveTo>
                  <a:lnTo>
                    <a:pt x="3075051" y="0"/>
                  </a:lnTo>
                  <a:lnTo>
                    <a:pt x="3075051" y="580009"/>
                  </a:lnTo>
                  <a:lnTo>
                    <a:pt x="0" y="580009"/>
                  </a:lnTo>
                  <a:lnTo>
                    <a:pt x="0" y="0"/>
                  </a:lnTo>
                  <a:close/>
                </a:path>
              </a:pathLst>
            </a:custGeom>
            <a:blipFill>
              <a:blip r:embed="rId2"/>
              <a:stretch>
                <a:fillRect l="0" t="0" r="0" b="0"/>
              </a:stretch>
            </a:blipFill>
          </p:spPr>
        </p:sp>
      </p:grpSp>
      <p:grpSp>
        <p:nvGrpSpPr>
          <p:cNvPr name="Group 4" id="4"/>
          <p:cNvGrpSpPr/>
          <p:nvPr/>
        </p:nvGrpSpPr>
        <p:grpSpPr>
          <a:xfrm rot="0">
            <a:off x="3230880" y="6780108"/>
            <a:ext cx="3291840" cy="389467"/>
            <a:chOff x="0" y="0"/>
            <a:chExt cx="4389120" cy="519289"/>
          </a:xfrm>
        </p:grpSpPr>
        <p:sp>
          <p:nvSpPr>
            <p:cNvPr name="Freeform 5" id="5"/>
            <p:cNvSpPr/>
            <p:nvPr/>
          </p:nvSpPr>
          <p:spPr>
            <a:xfrm flipH="false" flipV="false" rot="0">
              <a:off x="0" y="0"/>
              <a:ext cx="4389120" cy="519289"/>
            </a:xfrm>
            <a:custGeom>
              <a:avLst/>
              <a:gdLst/>
              <a:ahLst/>
              <a:cxnLst/>
              <a:rect r="r" b="b" t="t" l="l"/>
              <a:pathLst>
                <a:path h="519289" w="4389120">
                  <a:moveTo>
                    <a:pt x="0" y="0"/>
                  </a:moveTo>
                  <a:lnTo>
                    <a:pt x="4389120" y="0"/>
                  </a:lnTo>
                  <a:lnTo>
                    <a:pt x="4389120" y="519289"/>
                  </a:lnTo>
                  <a:lnTo>
                    <a:pt x="0" y="519289"/>
                  </a:lnTo>
                  <a:close/>
                </a:path>
              </a:pathLst>
            </a:custGeom>
            <a:solidFill>
              <a:srgbClr val="000000">
                <a:alpha val="0"/>
              </a:srgbClr>
            </a:solidFill>
          </p:spPr>
        </p:sp>
        <p:sp>
          <p:nvSpPr>
            <p:cNvPr name="TextBox 6" id="6"/>
            <p:cNvSpPr txBox="true"/>
            <p:nvPr/>
          </p:nvSpPr>
          <p:spPr>
            <a:xfrm>
              <a:off x="0" y="-19050"/>
              <a:ext cx="4389120" cy="538339"/>
            </a:xfrm>
            <a:prstGeom prst="rect">
              <a:avLst/>
            </a:prstGeom>
          </p:spPr>
          <p:txBody>
            <a:bodyPr anchor="ctr" rtlCol="false" tIns="0" lIns="0" bIns="0" rIns="0"/>
            <a:lstStyle/>
            <a:p>
              <a:pPr algn="ctr">
                <a:lnSpc>
                  <a:spcPts val="1152"/>
                </a:lnSpc>
              </a:pPr>
              <a:r>
                <a:rPr lang="en-US" sz="960">
                  <a:solidFill>
                    <a:srgbClr val="898989"/>
                  </a:solidFill>
                  <a:latin typeface="Calibri (MS)"/>
                  <a:ea typeface="Calibri (MS)"/>
                  <a:cs typeface="Calibri (MS)"/>
                  <a:sym typeface="Calibri (MS)"/>
                </a:rPr>
                <a:t>Department of Artificial Intelligence &amp; Machine Learning</a:t>
              </a:r>
            </a:p>
          </p:txBody>
        </p:sp>
      </p:grpSp>
      <p:grpSp>
        <p:nvGrpSpPr>
          <p:cNvPr name="Group 7" id="7"/>
          <p:cNvGrpSpPr/>
          <p:nvPr/>
        </p:nvGrpSpPr>
        <p:grpSpPr>
          <a:xfrm rot="0">
            <a:off x="6888480" y="6780108"/>
            <a:ext cx="2194560" cy="389467"/>
            <a:chOff x="0" y="0"/>
            <a:chExt cx="2926080" cy="519289"/>
          </a:xfrm>
        </p:grpSpPr>
        <p:sp>
          <p:nvSpPr>
            <p:cNvPr name="Freeform 8" id="8"/>
            <p:cNvSpPr/>
            <p:nvPr/>
          </p:nvSpPr>
          <p:spPr>
            <a:xfrm flipH="false" flipV="false" rot="0">
              <a:off x="0" y="0"/>
              <a:ext cx="2926080" cy="519289"/>
            </a:xfrm>
            <a:custGeom>
              <a:avLst/>
              <a:gdLst/>
              <a:ahLst/>
              <a:cxnLst/>
              <a:rect r="r" b="b" t="t" l="l"/>
              <a:pathLst>
                <a:path h="519289" w="2926080">
                  <a:moveTo>
                    <a:pt x="0" y="0"/>
                  </a:moveTo>
                  <a:lnTo>
                    <a:pt x="2926080" y="0"/>
                  </a:lnTo>
                  <a:lnTo>
                    <a:pt x="2926080" y="519289"/>
                  </a:lnTo>
                  <a:lnTo>
                    <a:pt x="0" y="519289"/>
                  </a:lnTo>
                  <a:close/>
                </a:path>
              </a:pathLst>
            </a:custGeom>
            <a:solidFill>
              <a:srgbClr val="000000">
                <a:alpha val="0"/>
              </a:srgbClr>
            </a:solidFill>
          </p:spPr>
        </p:sp>
        <p:sp>
          <p:nvSpPr>
            <p:cNvPr name="TextBox 9" id="9"/>
            <p:cNvSpPr txBox="true"/>
            <p:nvPr/>
          </p:nvSpPr>
          <p:spPr>
            <a:xfrm>
              <a:off x="0" y="-19050"/>
              <a:ext cx="2926080" cy="538339"/>
            </a:xfrm>
            <a:prstGeom prst="rect">
              <a:avLst/>
            </a:prstGeom>
          </p:spPr>
          <p:txBody>
            <a:bodyPr anchor="ctr" rtlCol="false" tIns="0" lIns="0" bIns="0" rIns="0"/>
            <a:lstStyle/>
            <a:p>
              <a:pPr algn="r">
                <a:lnSpc>
                  <a:spcPts val="1152"/>
                </a:lnSpc>
              </a:pPr>
              <a:r>
                <a:rPr lang="en-US" sz="960">
                  <a:solidFill>
                    <a:srgbClr val="898989"/>
                  </a:solidFill>
                  <a:latin typeface="Calibri (MS)"/>
                  <a:ea typeface="Calibri (MS)"/>
                  <a:cs typeface="Calibri (MS)"/>
                  <a:sym typeface="Calibri (MS)"/>
                </a:rPr>
                <a:t>26</a:t>
              </a:r>
            </a:p>
          </p:txBody>
        </p:sp>
      </p:grpSp>
      <p:grpSp>
        <p:nvGrpSpPr>
          <p:cNvPr name="Group 10" id="10"/>
          <p:cNvGrpSpPr/>
          <p:nvPr/>
        </p:nvGrpSpPr>
        <p:grpSpPr>
          <a:xfrm rot="0">
            <a:off x="252447" y="6780108"/>
            <a:ext cx="2194560" cy="389467"/>
            <a:chOff x="0" y="0"/>
            <a:chExt cx="2926080" cy="519289"/>
          </a:xfrm>
        </p:grpSpPr>
        <p:sp>
          <p:nvSpPr>
            <p:cNvPr name="Freeform 11" id="11"/>
            <p:cNvSpPr/>
            <p:nvPr/>
          </p:nvSpPr>
          <p:spPr>
            <a:xfrm flipH="false" flipV="false" rot="0">
              <a:off x="0" y="0"/>
              <a:ext cx="2926080" cy="519289"/>
            </a:xfrm>
            <a:custGeom>
              <a:avLst/>
              <a:gdLst/>
              <a:ahLst/>
              <a:cxnLst/>
              <a:rect r="r" b="b" t="t" l="l"/>
              <a:pathLst>
                <a:path h="519289" w="2926080">
                  <a:moveTo>
                    <a:pt x="0" y="0"/>
                  </a:moveTo>
                  <a:lnTo>
                    <a:pt x="2926080" y="0"/>
                  </a:lnTo>
                  <a:lnTo>
                    <a:pt x="2926080" y="519289"/>
                  </a:lnTo>
                  <a:lnTo>
                    <a:pt x="0" y="519289"/>
                  </a:lnTo>
                  <a:close/>
                </a:path>
              </a:pathLst>
            </a:custGeom>
            <a:solidFill>
              <a:srgbClr val="000000">
                <a:alpha val="0"/>
              </a:srgbClr>
            </a:solidFill>
          </p:spPr>
        </p:sp>
        <p:sp>
          <p:nvSpPr>
            <p:cNvPr name="TextBox 12" id="12"/>
            <p:cNvSpPr txBox="true"/>
            <p:nvPr/>
          </p:nvSpPr>
          <p:spPr>
            <a:xfrm>
              <a:off x="0" y="-19050"/>
              <a:ext cx="2926080" cy="538339"/>
            </a:xfrm>
            <a:prstGeom prst="rect">
              <a:avLst/>
            </a:prstGeom>
          </p:spPr>
          <p:txBody>
            <a:bodyPr anchor="ctr" rtlCol="false" tIns="0" lIns="0" bIns="0" rIns="0"/>
            <a:lstStyle/>
            <a:p>
              <a:pPr algn="l">
                <a:lnSpc>
                  <a:spcPts val="1152"/>
                </a:lnSpc>
              </a:pPr>
              <a:r>
                <a:rPr lang="en-US" sz="960">
                  <a:solidFill>
                    <a:srgbClr val="898989"/>
                  </a:solidFill>
                  <a:latin typeface="Calibri (MS)"/>
                  <a:ea typeface="Calibri (MS)"/>
                  <a:cs typeface="Calibri (MS)"/>
                  <a:sym typeface="Calibri (MS)"/>
                </a:rPr>
                <a:t>4-11-25</a:t>
              </a:r>
            </a:p>
          </p:txBody>
        </p:sp>
      </p:grpSp>
      <p:sp>
        <p:nvSpPr>
          <p:cNvPr name="Freeform 13" id="13"/>
          <p:cNvSpPr/>
          <p:nvPr/>
        </p:nvSpPr>
        <p:spPr>
          <a:xfrm flipH="false" flipV="false" rot="0">
            <a:off x="252447" y="2039058"/>
            <a:ext cx="4252239" cy="3199810"/>
          </a:xfrm>
          <a:custGeom>
            <a:avLst/>
            <a:gdLst/>
            <a:ahLst/>
            <a:cxnLst/>
            <a:rect r="r" b="b" t="t" l="l"/>
            <a:pathLst>
              <a:path h="3199810" w="4252239">
                <a:moveTo>
                  <a:pt x="0" y="0"/>
                </a:moveTo>
                <a:lnTo>
                  <a:pt x="4252240" y="0"/>
                </a:lnTo>
                <a:lnTo>
                  <a:pt x="4252240" y="3199810"/>
                </a:lnTo>
                <a:lnTo>
                  <a:pt x="0" y="3199810"/>
                </a:lnTo>
                <a:lnTo>
                  <a:pt x="0" y="0"/>
                </a:lnTo>
                <a:close/>
              </a:path>
            </a:pathLst>
          </a:custGeom>
          <a:blipFill>
            <a:blip r:embed="rId3"/>
            <a:stretch>
              <a:fillRect l="0" t="0" r="0" b="0"/>
            </a:stretch>
          </a:blipFill>
        </p:spPr>
      </p:sp>
      <p:sp>
        <p:nvSpPr>
          <p:cNvPr name="Freeform 14" id="14"/>
          <p:cNvSpPr/>
          <p:nvPr/>
        </p:nvSpPr>
        <p:spPr>
          <a:xfrm flipH="false" flipV="false" rot="0">
            <a:off x="4919351" y="2568782"/>
            <a:ext cx="4683405" cy="2140361"/>
          </a:xfrm>
          <a:custGeom>
            <a:avLst/>
            <a:gdLst/>
            <a:ahLst/>
            <a:cxnLst/>
            <a:rect r="r" b="b" t="t" l="l"/>
            <a:pathLst>
              <a:path h="2140361" w="4683405">
                <a:moveTo>
                  <a:pt x="0" y="0"/>
                </a:moveTo>
                <a:lnTo>
                  <a:pt x="4683405" y="0"/>
                </a:lnTo>
                <a:lnTo>
                  <a:pt x="4683405" y="2140361"/>
                </a:lnTo>
                <a:lnTo>
                  <a:pt x="0" y="2140361"/>
                </a:lnTo>
                <a:lnTo>
                  <a:pt x="0" y="0"/>
                </a:lnTo>
                <a:close/>
              </a:path>
            </a:pathLst>
          </a:custGeom>
          <a:blipFill>
            <a:blip r:embed="rId4"/>
            <a:stretch>
              <a:fillRect l="0" t="0" r="-17707" b="0"/>
            </a:stretch>
          </a:blipFill>
        </p:spPr>
      </p:sp>
      <p:sp>
        <p:nvSpPr>
          <p:cNvPr name="TextBox 15" id="15"/>
          <p:cNvSpPr txBox="true"/>
          <p:nvPr/>
        </p:nvSpPr>
        <p:spPr>
          <a:xfrm rot="0">
            <a:off x="2040791" y="268245"/>
            <a:ext cx="5672018" cy="863600"/>
          </a:xfrm>
          <a:prstGeom prst="rect">
            <a:avLst/>
          </a:prstGeom>
        </p:spPr>
        <p:txBody>
          <a:bodyPr anchor="t" rtlCol="false" tIns="0" lIns="0" bIns="0" rIns="0">
            <a:spAutoFit/>
          </a:bodyPr>
          <a:lstStyle/>
          <a:p>
            <a:pPr algn="ctr">
              <a:lnSpc>
                <a:spcPts val="7000"/>
              </a:lnSpc>
            </a:pPr>
            <a:r>
              <a:rPr lang="en-US" sz="5000" b="true">
                <a:solidFill>
                  <a:srgbClr val="000000"/>
                </a:solidFill>
                <a:latin typeface="Canva Sans Bold"/>
                <a:ea typeface="Canva Sans Bold"/>
                <a:cs typeface="Canva Sans Bold"/>
                <a:sym typeface="Canva Sans Bold"/>
              </a:rPr>
              <a:t>Aggregate Queries</a:t>
            </a:r>
          </a:p>
        </p:txBody>
      </p:sp>
      <p:sp>
        <p:nvSpPr>
          <p:cNvPr name="TextBox 16" id="16"/>
          <p:cNvSpPr txBox="true"/>
          <p:nvPr/>
        </p:nvSpPr>
        <p:spPr>
          <a:xfrm rot="0">
            <a:off x="252447" y="1515183"/>
            <a:ext cx="3333967" cy="523875"/>
          </a:xfrm>
          <a:prstGeom prst="rect">
            <a:avLst/>
          </a:prstGeom>
        </p:spPr>
        <p:txBody>
          <a:bodyPr anchor="t" rtlCol="false" tIns="0" lIns="0" bIns="0" rIns="0">
            <a:spAutoFit/>
          </a:bodyPr>
          <a:lstStyle/>
          <a:p>
            <a:pPr algn="ctr">
              <a:lnSpc>
                <a:spcPts val="2100"/>
              </a:lnSpc>
            </a:pPr>
            <a:r>
              <a:rPr lang="en-US" sz="1500">
                <a:solidFill>
                  <a:srgbClr val="000000"/>
                </a:solidFill>
                <a:latin typeface="Canva Sans"/>
                <a:ea typeface="Canva Sans"/>
                <a:cs typeface="Canva Sans"/>
                <a:sym typeface="Canva Sans"/>
              </a:rPr>
              <a:t>(</a:t>
            </a:r>
            <a:r>
              <a:rPr lang="en-US" sz="1500">
                <a:solidFill>
                  <a:srgbClr val="000000"/>
                </a:solidFill>
                <a:latin typeface="Canva Sans"/>
                <a:ea typeface="Canva Sans"/>
                <a:cs typeface="Canva Sans"/>
                <a:sym typeface="Canva Sans"/>
              </a:rPr>
              <a:t>Find total seats booked per booking</a:t>
            </a:r>
          </a:p>
          <a:p>
            <a:pPr algn="ctr">
              <a:lnSpc>
                <a:spcPts val="2100"/>
              </a:lnSpc>
            </a:pPr>
          </a:p>
        </p:txBody>
      </p:sp>
      <p:sp>
        <p:nvSpPr>
          <p:cNvPr name="TextBox 17" id="17"/>
          <p:cNvSpPr txBox="true"/>
          <p:nvPr/>
        </p:nvSpPr>
        <p:spPr>
          <a:xfrm rot="0">
            <a:off x="5091825" y="1515183"/>
            <a:ext cx="4599926" cy="523875"/>
          </a:xfrm>
          <a:prstGeom prst="rect">
            <a:avLst/>
          </a:prstGeom>
        </p:spPr>
        <p:txBody>
          <a:bodyPr anchor="t" rtlCol="false" tIns="0" lIns="0" bIns="0" rIns="0">
            <a:spAutoFit/>
          </a:bodyPr>
          <a:lstStyle/>
          <a:p>
            <a:pPr algn="l">
              <a:lnSpc>
                <a:spcPts val="2100"/>
              </a:lnSpc>
            </a:pPr>
            <a:r>
              <a:rPr lang="en-US" sz="1500">
                <a:solidFill>
                  <a:srgbClr val="000000"/>
                </a:solidFill>
                <a:latin typeface="Canva Sans"/>
                <a:ea typeface="Canva Sans"/>
                <a:cs typeface="Canva Sans"/>
                <a:sym typeface="Canva Sans"/>
              </a:rPr>
              <a:t>C</a:t>
            </a:r>
            <a:r>
              <a:rPr lang="en-US" sz="1500">
                <a:solidFill>
                  <a:srgbClr val="000000"/>
                </a:solidFill>
                <a:latin typeface="Canva Sans"/>
                <a:ea typeface="Canva Sans"/>
                <a:cs typeface="Canva Sans"/>
                <a:sym typeface="Canva Sans"/>
              </a:rPr>
              <a:t>alculate total revenue collected (sum of charges)</a:t>
            </a:r>
          </a:p>
          <a:p>
            <a:pPr algn="l">
              <a:lnSpc>
                <a:spcPts val="2100"/>
              </a:lnSpc>
            </a:pP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7261054" y="155516"/>
            <a:ext cx="2306267" cy="435009"/>
            <a:chOff x="0" y="0"/>
            <a:chExt cx="3075022" cy="580012"/>
          </a:xfrm>
        </p:grpSpPr>
        <p:sp>
          <p:nvSpPr>
            <p:cNvPr name="Freeform 3" id="3"/>
            <p:cNvSpPr/>
            <p:nvPr/>
          </p:nvSpPr>
          <p:spPr>
            <a:xfrm flipH="false" flipV="false" rot="0">
              <a:off x="0" y="0"/>
              <a:ext cx="3075051" cy="580009"/>
            </a:xfrm>
            <a:custGeom>
              <a:avLst/>
              <a:gdLst/>
              <a:ahLst/>
              <a:cxnLst/>
              <a:rect r="r" b="b" t="t" l="l"/>
              <a:pathLst>
                <a:path h="580009" w="3075051">
                  <a:moveTo>
                    <a:pt x="0" y="0"/>
                  </a:moveTo>
                  <a:lnTo>
                    <a:pt x="3075051" y="0"/>
                  </a:lnTo>
                  <a:lnTo>
                    <a:pt x="3075051" y="580009"/>
                  </a:lnTo>
                  <a:lnTo>
                    <a:pt x="0" y="580009"/>
                  </a:lnTo>
                  <a:lnTo>
                    <a:pt x="0" y="0"/>
                  </a:lnTo>
                  <a:close/>
                </a:path>
              </a:pathLst>
            </a:custGeom>
            <a:blipFill>
              <a:blip r:embed="rId2"/>
              <a:stretch>
                <a:fillRect l="0" t="0" r="0" b="0"/>
              </a:stretch>
            </a:blipFill>
          </p:spPr>
        </p:sp>
      </p:grpSp>
      <p:grpSp>
        <p:nvGrpSpPr>
          <p:cNvPr name="Group 4" id="4"/>
          <p:cNvGrpSpPr/>
          <p:nvPr/>
        </p:nvGrpSpPr>
        <p:grpSpPr>
          <a:xfrm rot="0">
            <a:off x="3230880" y="6780108"/>
            <a:ext cx="3291840" cy="389467"/>
            <a:chOff x="0" y="0"/>
            <a:chExt cx="4389120" cy="519289"/>
          </a:xfrm>
        </p:grpSpPr>
        <p:sp>
          <p:nvSpPr>
            <p:cNvPr name="Freeform 5" id="5"/>
            <p:cNvSpPr/>
            <p:nvPr/>
          </p:nvSpPr>
          <p:spPr>
            <a:xfrm flipH="false" flipV="false" rot="0">
              <a:off x="0" y="0"/>
              <a:ext cx="4389120" cy="519289"/>
            </a:xfrm>
            <a:custGeom>
              <a:avLst/>
              <a:gdLst/>
              <a:ahLst/>
              <a:cxnLst/>
              <a:rect r="r" b="b" t="t" l="l"/>
              <a:pathLst>
                <a:path h="519289" w="4389120">
                  <a:moveTo>
                    <a:pt x="0" y="0"/>
                  </a:moveTo>
                  <a:lnTo>
                    <a:pt x="4389120" y="0"/>
                  </a:lnTo>
                  <a:lnTo>
                    <a:pt x="4389120" y="519289"/>
                  </a:lnTo>
                  <a:lnTo>
                    <a:pt x="0" y="519289"/>
                  </a:lnTo>
                  <a:close/>
                </a:path>
              </a:pathLst>
            </a:custGeom>
            <a:solidFill>
              <a:srgbClr val="000000">
                <a:alpha val="0"/>
              </a:srgbClr>
            </a:solidFill>
          </p:spPr>
        </p:sp>
        <p:sp>
          <p:nvSpPr>
            <p:cNvPr name="TextBox 6" id="6"/>
            <p:cNvSpPr txBox="true"/>
            <p:nvPr/>
          </p:nvSpPr>
          <p:spPr>
            <a:xfrm>
              <a:off x="0" y="-19050"/>
              <a:ext cx="4389120" cy="538339"/>
            </a:xfrm>
            <a:prstGeom prst="rect">
              <a:avLst/>
            </a:prstGeom>
          </p:spPr>
          <p:txBody>
            <a:bodyPr anchor="ctr" rtlCol="false" tIns="0" lIns="0" bIns="0" rIns="0"/>
            <a:lstStyle/>
            <a:p>
              <a:pPr algn="ctr">
                <a:lnSpc>
                  <a:spcPts val="1152"/>
                </a:lnSpc>
              </a:pPr>
              <a:r>
                <a:rPr lang="en-US" sz="960">
                  <a:solidFill>
                    <a:srgbClr val="898989"/>
                  </a:solidFill>
                  <a:latin typeface="Calibri (MS)"/>
                  <a:ea typeface="Calibri (MS)"/>
                  <a:cs typeface="Calibri (MS)"/>
                  <a:sym typeface="Calibri (MS)"/>
                </a:rPr>
                <a:t>Department of Artificial Intelligence &amp; Machine Learning</a:t>
              </a:r>
            </a:p>
          </p:txBody>
        </p:sp>
      </p:grpSp>
      <p:grpSp>
        <p:nvGrpSpPr>
          <p:cNvPr name="Group 7" id="7"/>
          <p:cNvGrpSpPr/>
          <p:nvPr/>
        </p:nvGrpSpPr>
        <p:grpSpPr>
          <a:xfrm rot="0">
            <a:off x="6888480" y="6780108"/>
            <a:ext cx="2194560" cy="389467"/>
            <a:chOff x="0" y="0"/>
            <a:chExt cx="2926080" cy="519289"/>
          </a:xfrm>
        </p:grpSpPr>
        <p:sp>
          <p:nvSpPr>
            <p:cNvPr name="Freeform 8" id="8"/>
            <p:cNvSpPr/>
            <p:nvPr/>
          </p:nvSpPr>
          <p:spPr>
            <a:xfrm flipH="false" flipV="false" rot="0">
              <a:off x="0" y="0"/>
              <a:ext cx="2926080" cy="519289"/>
            </a:xfrm>
            <a:custGeom>
              <a:avLst/>
              <a:gdLst/>
              <a:ahLst/>
              <a:cxnLst/>
              <a:rect r="r" b="b" t="t" l="l"/>
              <a:pathLst>
                <a:path h="519289" w="2926080">
                  <a:moveTo>
                    <a:pt x="0" y="0"/>
                  </a:moveTo>
                  <a:lnTo>
                    <a:pt x="2926080" y="0"/>
                  </a:lnTo>
                  <a:lnTo>
                    <a:pt x="2926080" y="519289"/>
                  </a:lnTo>
                  <a:lnTo>
                    <a:pt x="0" y="519289"/>
                  </a:lnTo>
                  <a:close/>
                </a:path>
              </a:pathLst>
            </a:custGeom>
            <a:solidFill>
              <a:srgbClr val="000000">
                <a:alpha val="0"/>
              </a:srgbClr>
            </a:solidFill>
          </p:spPr>
        </p:sp>
        <p:sp>
          <p:nvSpPr>
            <p:cNvPr name="TextBox 9" id="9"/>
            <p:cNvSpPr txBox="true"/>
            <p:nvPr/>
          </p:nvSpPr>
          <p:spPr>
            <a:xfrm>
              <a:off x="0" y="-19050"/>
              <a:ext cx="2926080" cy="538339"/>
            </a:xfrm>
            <a:prstGeom prst="rect">
              <a:avLst/>
            </a:prstGeom>
          </p:spPr>
          <p:txBody>
            <a:bodyPr anchor="ctr" rtlCol="false" tIns="0" lIns="0" bIns="0" rIns="0"/>
            <a:lstStyle/>
            <a:p>
              <a:pPr algn="r">
                <a:lnSpc>
                  <a:spcPts val="1152"/>
                </a:lnSpc>
              </a:pPr>
              <a:r>
                <a:rPr lang="en-US" sz="960">
                  <a:solidFill>
                    <a:srgbClr val="898989"/>
                  </a:solidFill>
                  <a:latin typeface="Calibri (MS)"/>
                  <a:ea typeface="Calibri (MS)"/>
                  <a:cs typeface="Calibri (MS)"/>
                  <a:sym typeface="Calibri (MS)"/>
                </a:rPr>
                <a:t>27</a:t>
              </a:r>
            </a:p>
          </p:txBody>
        </p:sp>
      </p:grpSp>
      <p:grpSp>
        <p:nvGrpSpPr>
          <p:cNvPr name="Group 10" id="10"/>
          <p:cNvGrpSpPr/>
          <p:nvPr/>
        </p:nvGrpSpPr>
        <p:grpSpPr>
          <a:xfrm rot="0">
            <a:off x="252447" y="6780108"/>
            <a:ext cx="2194560" cy="389467"/>
            <a:chOff x="0" y="0"/>
            <a:chExt cx="2926080" cy="519289"/>
          </a:xfrm>
        </p:grpSpPr>
        <p:sp>
          <p:nvSpPr>
            <p:cNvPr name="Freeform 11" id="11"/>
            <p:cNvSpPr/>
            <p:nvPr/>
          </p:nvSpPr>
          <p:spPr>
            <a:xfrm flipH="false" flipV="false" rot="0">
              <a:off x="0" y="0"/>
              <a:ext cx="2926080" cy="519289"/>
            </a:xfrm>
            <a:custGeom>
              <a:avLst/>
              <a:gdLst/>
              <a:ahLst/>
              <a:cxnLst/>
              <a:rect r="r" b="b" t="t" l="l"/>
              <a:pathLst>
                <a:path h="519289" w="2926080">
                  <a:moveTo>
                    <a:pt x="0" y="0"/>
                  </a:moveTo>
                  <a:lnTo>
                    <a:pt x="2926080" y="0"/>
                  </a:lnTo>
                  <a:lnTo>
                    <a:pt x="2926080" y="519289"/>
                  </a:lnTo>
                  <a:lnTo>
                    <a:pt x="0" y="519289"/>
                  </a:lnTo>
                  <a:close/>
                </a:path>
              </a:pathLst>
            </a:custGeom>
            <a:solidFill>
              <a:srgbClr val="000000">
                <a:alpha val="0"/>
              </a:srgbClr>
            </a:solidFill>
          </p:spPr>
        </p:sp>
        <p:sp>
          <p:nvSpPr>
            <p:cNvPr name="TextBox 12" id="12"/>
            <p:cNvSpPr txBox="true"/>
            <p:nvPr/>
          </p:nvSpPr>
          <p:spPr>
            <a:xfrm>
              <a:off x="0" y="-19050"/>
              <a:ext cx="2926080" cy="538339"/>
            </a:xfrm>
            <a:prstGeom prst="rect">
              <a:avLst/>
            </a:prstGeom>
          </p:spPr>
          <p:txBody>
            <a:bodyPr anchor="ctr" rtlCol="false" tIns="0" lIns="0" bIns="0" rIns="0"/>
            <a:lstStyle/>
            <a:p>
              <a:pPr algn="l">
                <a:lnSpc>
                  <a:spcPts val="1152"/>
                </a:lnSpc>
              </a:pPr>
              <a:r>
                <a:rPr lang="en-US" sz="960">
                  <a:solidFill>
                    <a:srgbClr val="898989"/>
                  </a:solidFill>
                  <a:latin typeface="Calibri (MS)"/>
                  <a:ea typeface="Calibri (MS)"/>
                  <a:cs typeface="Calibri (MS)"/>
                  <a:sym typeface="Calibri (MS)"/>
                </a:rPr>
                <a:t>4-11-25</a:t>
              </a:r>
            </a:p>
          </p:txBody>
        </p:sp>
      </p:grpSp>
      <p:sp>
        <p:nvSpPr>
          <p:cNvPr name="Freeform 13" id="13"/>
          <p:cNvSpPr/>
          <p:nvPr/>
        </p:nvSpPr>
        <p:spPr>
          <a:xfrm flipH="false" flipV="false" rot="0">
            <a:off x="174698" y="2415314"/>
            <a:ext cx="4933120" cy="3903331"/>
          </a:xfrm>
          <a:custGeom>
            <a:avLst/>
            <a:gdLst/>
            <a:ahLst/>
            <a:cxnLst/>
            <a:rect r="r" b="b" t="t" l="l"/>
            <a:pathLst>
              <a:path h="3903331" w="4933120">
                <a:moveTo>
                  <a:pt x="0" y="0"/>
                </a:moveTo>
                <a:lnTo>
                  <a:pt x="4933120" y="0"/>
                </a:lnTo>
                <a:lnTo>
                  <a:pt x="4933120" y="3903331"/>
                </a:lnTo>
                <a:lnTo>
                  <a:pt x="0" y="3903331"/>
                </a:lnTo>
                <a:lnTo>
                  <a:pt x="0" y="0"/>
                </a:lnTo>
                <a:close/>
              </a:path>
            </a:pathLst>
          </a:custGeom>
          <a:blipFill>
            <a:blip r:embed="rId3"/>
            <a:stretch>
              <a:fillRect l="0" t="0" r="0" b="0"/>
            </a:stretch>
          </a:blipFill>
        </p:spPr>
      </p:sp>
      <p:sp>
        <p:nvSpPr>
          <p:cNvPr name="Freeform 14" id="14"/>
          <p:cNvSpPr/>
          <p:nvPr/>
        </p:nvSpPr>
        <p:spPr>
          <a:xfrm flipH="false" flipV="false" rot="0">
            <a:off x="5315019" y="2415314"/>
            <a:ext cx="4332058" cy="4364794"/>
          </a:xfrm>
          <a:custGeom>
            <a:avLst/>
            <a:gdLst/>
            <a:ahLst/>
            <a:cxnLst/>
            <a:rect r="r" b="b" t="t" l="l"/>
            <a:pathLst>
              <a:path h="4364794" w="4332058">
                <a:moveTo>
                  <a:pt x="0" y="0"/>
                </a:moveTo>
                <a:lnTo>
                  <a:pt x="4332058" y="0"/>
                </a:lnTo>
                <a:lnTo>
                  <a:pt x="4332058" y="4364794"/>
                </a:lnTo>
                <a:lnTo>
                  <a:pt x="0" y="4364794"/>
                </a:lnTo>
                <a:lnTo>
                  <a:pt x="0" y="0"/>
                </a:lnTo>
                <a:close/>
              </a:path>
            </a:pathLst>
          </a:custGeom>
          <a:blipFill>
            <a:blip r:embed="rId4"/>
            <a:stretch>
              <a:fillRect l="0" t="0" r="0" b="0"/>
            </a:stretch>
          </a:blipFill>
        </p:spPr>
      </p:sp>
      <p:sp>
        <p:nvSpPr>
          <p:cNvPr name="TextBox 15" id="15"/>
          <p:cNvSpPr txBox="true"/>
          <p:nvPr/>
        </p:nvSpPr>
        <p:spPr>
          <a:xfrm rot="0">
            <a:off x="2047458" y="368650"/>
            <a:ext cx="5658684" cy="863600"/>
          </a:xfrm>
          <a:prstGeom prst="rect">
            <a:avLst/>
          </a:prstGeom>
        </p:spPr>
        <p:txBody>
          <a:bodyPr anchor="t" rtlCol="false" tIns="0" lIns="0" bIns="0" rIns="0">
            <a:spAutoFit/>
          </a:bodyPr>
          <a:lstStyle/>
          <a:p>
            <a:pPr algn="ctr">
              <a:lnSpc>
                <a:spcPts val="7000"/>
              </a:lnSpc>
            </a:pPr>
            <a:r>
              <a:rPr lang="en-US" b="true" sz="5000" u="sng">
                <a:solidFill>
                  <a:srgbClr val="000000"/>
                </a:solidFill>
                <a:latin typeface="Canva Sans Bold"/>
                <a:ea typeface="Canva Sans Bold"/>
                <a:cs typeface="Canva Sans Bold"/>
                <a:sym typeface="Canva Sans Bold"/>
              </a:rPr>
              <a:t>Advanced Queries</a:t>
            </a:r>
          </a:p>
        </p:txBody>
      </p:sp>
      <p:sp>
        <p:nvSpPr>
          <p:cNvPr name="TextBox 16" id="16"/>
          <p:cNvSpPr txBox="true"/>
          <p:nvPr/>
        </p:nvSpPr>
        <p:spPr>
          <a:xfrm rot="0">
            <a:off x="252447" y="1624739"/>
            <a:ext cx="4252301" cy="790575"/>
          </a:xfrm>
          <a:prstGeom prst="rect">
            <a:avLst/>
          </a:prstGeom>
        </p:spPr>
        <p:txBody>
          <a:bodyPr anchor="t" rtlCol="false" tIns="0" lIns="0" bIns="0" rIns="0">
            <a:spAutoFit/>
          </a:bodyPr>
          <a:lstStyle/>
          <a:p>
            <a:pPr algn="l">
              <a:lnSpc>
                <a:spcPts val="2100"/>
              </a:lnSpc>
            </a:pPr>
            <a:r>
              <a:rPr lang="en-US" sz="1500">
                <a:solidFill>
                  <a:srgbClr val="000000"/>
                </a:solidFill>
                <a:latin typeface="Canva Sans"/>
                <a:ea typeface="Canva Sans"/>
                <a:cs typeface="Canva Sans"/>
                <a:sym typeface="Canva Sans"/>
              </a:rPr>
              <a:t>Fin</a:t>
            </a:r>
            <a:r>
              <a:rPr lang="en-US" sz="1500">
                <a:solidFill>
                  <a:srgbClr val="000000"/>
                </a:solidFill>
                <a:latin typeface="Canva Sans"/>
                <a:ea typeface="Canva Sans"/>
                <a:cs typeface="Canva Sans"/>
                <a:sym typeface="Canva Sans"/>
              </a:rPr>
              <a:t>d theaters where the average ticket price is above the overall average ticket price</a:t>
            </a:r>
          </a:p>
          <a:p>
            <a:pPr algn="l">
              <a:lnSpc>
                <a:spcPts val="2100"/>
              </a:lnSpc>
            </a:pPr>
          </a:p>
        </p:txBody>
      </p:sp>
      <p:sp>
        <p:nvSpPr>
          <p:cNvPr name="TextBox 17" id="17"/>
          <p:cNvSpPr txBox="true"/>
          <p:nvPr/>
        </p:nvSpPr>
        <p:spPr>
          <a:xfrm rot="0">
            <a:off x="5315019" y="1491389"/>
            <a:ext cx="4252301" cy="1057275"/>
          </a:xfrm>
          <a:prstGeom prst="rect">
            <a:avLst/>
          </a:prstGeom>
        </p:spPr>
        <p:txBody>
          <a:bodyPr anchor="t" rtlCol="false" tIns="0" lIns="0" bIns="0" rIns="0">
            <a:spAutoFit/>
          </a:bodyPr>
          <a:lstStyle/>
          <a:p>
            <a:pPr algn="l">
              <a:lnSpc>
                <a:spcPts val="2100"/>
              </a:lnSpc>
            </a:pPr>
            <a:r>
              <a:rPr lang="en-US" sz="1500">
                <a:solidFill>
                  <a:srgbClr val="000000"/>
                </a:solidFill>
                <a:latin typeface="Canva Sans"/>
                <a:ea typeface="Canva Sans"/>
                <a:cs typeface="Canva Sans"/>
                <a:sym typeface="Canva Sans"/>
              </a:rPr>
              <a:t>G</a:t>
            </a:r>
            <a:r>
              <a:rPr lang="en-US" sz="1500">
                <a:solidFill>
                  <a:srgbClr val="000000"/>
                </a:solidFill>
                <a:latin typeface="Canva Sans"/>
                <a:ea typeface="Canva Sans"/>
                <a:cs typeface="Canva Sans"/>
                <a:sym typeface="Canva Sans"/>
              </a:rPr>
              <a:t>et users who booked more than 1 ticket total, and show their total spend (using subquery for charges)</a:t>
            </a:r>
          </a:p>
          <a:p>
            <a:pPr algn="l">
              <a:lnSpc>
                <a:spcPts val="2100"/>
              </a:lnSpc>
            </a:pP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7261054" y="155516"/>
            <a:ext cx="2306267" cy="435009"/>
            <a:chOff x="0" y="0"/>
            <a:chExt cx="3075022" cy="580012"/>
          </a:xfrm>
        </p:grpSpPr>
        <p:sp>
          <p:nvSpPr>
            <p:cNvPr name="Freeform 3" id="3"/>
            <p:cNvSpPr/>
            <p:nvPr/>
          </p:nvSpPr>
          <p:spPr>
            <a:xfrm flipH="false" flipV="false" rot="0">
              <a:off x="0" y="0"/>
              <a:ext cx="3075051" cy="580009"/>
            </a:xfrm>
            <a:custGeom>
              <a:avLst/>
              <a:gdLst/>
              <a:ahLst/>
              <a:cxnLst/>
              <a:rect r="r" b="b" t="t" l="l"/>
              <a:pathLst>
                <a:path h="580009" w="3075051">
                  <a:moveTo>
                    <a:pt x="0" y="0"/>
                  </a:moveTo>
                  <a:lnTo>
                    <a:pt x="3075051" y="0"/>
                  </a:lnTo>
                  <a:lnTo>
                    <a:pt x="3075051" y="580009"/>
                  </a:lnTo>
                  <a:lnTo>
                    <a:pt x="0" y="580009"/>
                  </a:lnTo>
                  <a:lnTo>
                    <a:pt x="0" y="0"/>
                  </a:lnTo>
                  <a:close/>
                </a:path>
              </a:pathLst>
            </a:custGeom>
            <a:blipFill>
              <a:blip r:embed="rId2"/>
              <a:stretch>
                <a:fillRect l="0" t="0" r="0" b="0"/>
              </a:stretch>
            </a:blipFill>
          </p:spPr>
        </p:sp>
      </p:grpSp>
      <p:grpSp>
        <p:nvGrpSpPr>
          <p:cNvPr name="Group 4" id="4"/>
          <p:cNvGrpSpPr/>
          <p:nvPr/>
        </p:nvGrpSpPr>
        <p:grpSpPr>
          <a:xfrm rot="0">
            <a:off x="3230880" y="6780108"/>
            <a:ext cx="3291840" cy="389467"/>
            <a:chOff x="0" y="0"/>
            <a:chExt cx="4389120" cy="519289"/>
          </a:xfrm>
        </p:grpSpPr>
        <p:sp>
          <p:nvSpPr>
            <p:cNvPr name="Freeform 5" id="5"/>
            <p:cNvSpPr/>
            <p:nvPr/>
          </p:nvSpPr>
          <p:spPr>
            <a:xfrm flipH="false" flipV="false" rot="0">
              <a:off x="0" y="0"/>
              <a:ext cx="4389120" cy="519289"/>
            </a:xfrm>
            <a:custGeom>
              <a:avLst/>
              <a:gdLst/>
              <a:ahLst/>
              <a:cxnLst/>
              <a:rect r="r" b="b" t="t" l="l"/>
              <a:pathLst>
                <a:path h="519289" w="4389120">
                  <a:moveTo>
                    <a:pt x="0" y="0"/>
                  </a:moveTo>
                  <a:lnTo>
                    <a:pt x="4389120" y="0"/>
                  </a:lnTo>
                  <a:lnTo>
                    <a:pt x="4389120" y="519289"/>
                  </a:lnTo>
                  <a:lnTo>
                    <a:pt x="0" y="519289"/>
                  </a:lnTo>
                  <a:close/>
                </a:path>
              </a:pathLst>
            </a:custGeom>
            <a:solidFill>
              <a:srgbClr val="000000">
                <a:alpha val="0"/>
              </a:srgbClr>
            </a:solidFill>
          </p:spPr>
        </p:sp>
        <p:sp>
          <p:nvSpPr>
            <p:cNvPr name="TextBox 6" id="6"/>
            <p:cNvSpPr txBox="true"/>
            <p:nvPr/>
          </p:nvSpPr>
          <p:spPr>
            <a:xfrm>
              <a:off x="0" y="-19050"/>
              <a:ext cx="4389120" cy="538339"/>
            </a:xfrm>
            <a:prstGeom prst="rect">
              <a:avLst/>
            </a:prstGeom>
          </p:spPr>
          <p:txBody>
            <a:bodyPr anchor="ctr" rtlCol="false" tIns="0" lIns="0" bIns="0" rIns="0"/>
            <a:lstStyle/>
            <a:p>
              <a:pPr algn="ctr">
                <a:lnSpc>
                  <a:spcPts val="1152"/>
                </a:lnSpc>
              </a:pPr>
              <a:r>
                <a:rPr lang="en-US" sz="960">
                  <a:solidFill>
                    <a:srgbClr val="898989"/>
                  </a:solidFill>
                  <a:latin typeface="Calibri (MS)"/>
                  <a:ea typeface="Calibri (MS)"/>
                  <a:cs typeface="Calibri (MS)"/>
                  <a:sym typeface="Calibri (MS)"/>
                </a:rPr>
                <a:t>Department of Artificial Intelligence &amp; Machine Learning</a:t>
              </a:r>
            </a:p>
          </p:txBody>
        </p:sp>
      </p:grpSp>
      <p:grpSp>
        <p:nvGrpSpPr>
          <p:cNvPr name="Group 7" id="7"/>
          <p:cNvGrpSpPr/>
          <p:nvPr/>
        </p:nvGrpSpPr>
        <p:grpSpPr>
          <a:xfrm rot="0">
            <a:off x="6888480" y="6780108"/>
            <a:ext cx="2194560" cy="389467"/>
            <a:chOff x="0" y="0"/>
            <a:chExt cx="2926080" cy="519289"/>
          </a:xfrm>
        </p:grpSpPr>
        <p:sp>
          <p:nvSpPr>
            <p:cNvPr name="Freeform 8" id="8"/>
            <p:cNvSpPr/>
            <p:nvPr/>
          </p:nvSpPr>
          <p:spPr>
            <a:xfrm flipH="false" flipV="false" rot="0">
              <a:off x="0" y="0"/>
              <a:ext cx="2926080" cy="519289"/>
            </a:xfrm>
            <a:custGeom>
              <a:avLst/>
              <a:gdLst/>
              <a:ahLst/>
              <a:cxnLst/>
              <a:rect r="r" b="b" t="t" l="l"/>
              <a:pathLst>
                <a:path h="519289" w="2926080">
                  <a:moveTo>
                    <a:pt x="0" y="0"/>
                  </a:moveTo>
                  <a:lnTo>
                    <a:pt x="2926080" y="0"/>
                  </a:lnTo>
                  <a:lnTo>
                    <a:pt x="2926080" y="519289"/>
                  </a:lnTo>
                  <a:lnTo>
                    <a:pt x="0" y="519289"/>
                  </a:lnTo>
                  <a:close/>
                </a:path>
              </a:pathLst>
            </a:custGeom>
            <a:solidFill>
              <a:srgbClr val="000000">
                <a:alpha val="0"/>
              </a:srgbClr>
            </a:solidFill>
          </p:spPr>
        </p:sp>
        <p:sp>
          <p:nvSpPr>
            <p:cNvPr name="TextBox 9" id="9"/>
            <p:cNvSpPr txBox="true"/>
            <p:nvPr/>
          </p:nvSpPr>
          <p:spPr>
            <a:xfrm>
              <a:off x="0" y="-19050"/>
              <a:ext cx="2926080" cy="538339"/>
            </a:xfrm>
            <a:prstGeom prst="rect">
              <a:avLst/>
            </a:prstGeom>
          </p:spPr>
          <p:txBody>
            <a:bodyPr anchor="ctr" rtlCol="false" tIns="0" lIns="0" bIns="0" rIns="0"/>
            <a:lstStyle/>
            <a:p>
              <a:pPr algn="r">
                <a:lnSpc>
                  <a:spcPts val="1152"/>
                </a:lnSpc>
              </a:pPr>
              <a:r>
                <a:rPr lang="en-US" sz="960">
                  <a:solidFill>
                    <a:srgbClr val="898989"/>
                  </a:solidFill>
                  <a:latin typeface="Calibri (MS)"/>
                  <a:ea typeface="Calibri (MS)"/>
                  <a:cs typeface="Calibri (MS)"/>
                  <a:sym typeface="Calibri (MS)"/>
                </a:rPr>
                <a:t>27</a:t>
              </a:r>
            </a:p>
          </p:txBody>
        </p:sp>
      </p:grpSp>
      <p:grpSp>
        <p:nvGrpSpPr>
          <p:cNvPr name="Group 10" id="10"/>
          <p:cNvGrpSpPr/>
          <p:nvPr/>
        </p:nvGrpSpPr>
        <p:grpSpPr>
          <a:xfrm rot="0">
            <a:off x="252447" y="6780108"/>
            <a:ext cx="2194560" cy="389467"/>
            <a:chOff x="0" y="0"/>
            <a:chExt cx="2926080" cy="519289"/>
          </a:xfrm>
        </p:grpSpPr>
        <p:sp>
          <p:nvSpPr>
            <p:cNvPr name="Freeform 11" id="11"/>
            <p:cNvSpPr/>
            <p:nvPr/>
          </p:nvSpPr>
          <p:spPr>
            <a:xfrm flipH="false" flipV="false" rot="0">
              <a:off x="0" y="0"/>
              <a:ext cx="2926080" cy="519289"/>
            </a:xfrm>
            <a:custGeom>
              <a:avLst/>
              <a:gdLst/>
              <a:ahLst/>
              <a:cxnLst/>
              <a:rect r="r" b="b" t="t" l="l"/>
              <a:pathLst>
                <a:path h="519289" w="2926080">
                  <a:moveTo>
                    <a:pt x="0" y="0"/>
                  </a:moveTo>
                  <a:lnTo>
                    <a:pt x="2926080" y="0"/>
                  </a:lnTo>
                  <a:lnTo>
                    <a:pt x="2926080" y="519289"/>
                  </a:lnTo>
                  <a:lnTo>
                    <a:pt x="0" y="519289"/>
                  </a:lnTo>
                  <a:close/>
                </a:path>
              </a:pathLst>
            </a:custGeom>
            <a:solidFill>
              <a:srgbClr val="000000">
                <a:alpha val="0"/>
              </a:srgbClr>
            </a:solidFill>
          </p:spPr>
        </p:sp>
        <p:sp>
          <p:nvSpPr>
            <p:cNvPr name="TextBox 12" id="12"/>
            <p:cNvSpPr txBox="true"/>
            <p:nvPr/>
          </p:nvSpPr>
          <p:spPr>
            <a:xfrm>
              <a:off x="0" y="-19050"/>
              <a:ext cx="2926080" cy="538339"/>
            </a:xfrm>
            <a:prstGeom prst="rect">
              <a:avLst/>
            </a:prstGeom>
          </p:spPr>
          <p:txBody>
            <a:bodyPr anchor="ctr" rtlCol="false" tIns="0" lIns="0" bIns="0" rIns="0"/>
            <a:lstStyle/>
            <a:p>
              <a:pPr algn="l">
                <a:lnSpc>
                  <a:spcPts val="1152"/>
                </a:lnSpc>
              </a:pPr>
              <a:r>
                <a:rPr lang="en-US" sz="960">
                  <a:solidFill>
                    <a:srgbClr val="898989"/>
                  </a:solidFill>
                  <a:latin typeface="Calibri (MS)"/>
                  <a:ea typeface="Calibri (MS)"/>
                  <a:cs typeface="Calibri (MS)"/>
                  <a:sym typeface="Calibri (MS)"/>
                </a:rPr>
                <a:t>4-11-25</a:t>
              </a:r>
            </a:p>
          </p:txBody>
        </p:sp>
      </p:grpSp>
      <p:sp>
        <p:nvSpPr>
          <p:cNvPr name="Freeform 13" id="13"/>
          <p:cNvSpPr/>
          <p:nvPr/>
        </p:nvSpPr>
        <p:spPr>
          <a:xfrm flipH="false" flipV="false" rot="0">
            <a:off x="495382" y="1337679"/>
            <a:ext cx="8587658" cy="5442428"/>
          </a:xfrm>
          <a:custGeom>
            <a:avLst/>
            <a:gdLst/>
            <a:ahLst/>
            <a:cxnLst/>
            <a:rect r="r" b="b" t="t" l="l"/>
            <a:pathLst>
              <a:path h="5442428" w="8587658">
                <a:moveTo>
                  <a:pt x="0" y="0"/>
                </a:moveTo>
                <a:lnTo>
                  <a:pt x="8587658" y="0"/>
                </a:lnTo>
                <a:lnTo>
                  <a:pt x="8587658" y="5442429"/>
                </a:lnTo>
                <a:lnTo>
                  <a:pt x="0" y="5442429"/>
                </a:lnTo>
                <a:lnTo>
                  <a:pt x="0" y="0"/>
                </a:lnTo>
                <a:close/>
              </a:path>
            </a:pathLst>
          </a:custGeom>
          <a:blipFill>
            <a:blip r:embed="rId3"/>
            <a:stretch>
              <a:fillRect l="0" t="0" r="0" b="0"/>
            </a:stretch>
          </a:blipFill>
        </p:spPr>
      </p:sp>
      <p:sp>
        <p:nvSpPr>
          <p:cNvPr name="TextBox 14" id="14"/>
          <p:cNvSpPr txBox="true"/>
          <p:nvPr/>
        </p:nvSpPr>
        <p:spPr>
          <a:xfrm rot="0">
            <a:off x="2047458" y="268245"/>
            <a:ext cx="5658684" cy="863600"/>
          </a:xfrm>
          <a:prstGeom prst="rect">
            <a:avLst/>
          </a:prstGeom>
        </p:spPr>
        <p:txBody>
          <a:bodyPr anchor="t" rtlCol="false" tIns="0" lIns="0" bIns="0" rIns="0">
            <a:spAutoFit/>
          </a:bodyPr>
          <a:lstStyle/>
          <a:p>
            <a:pPr algn="ctr">
              <a:lnSpc>
                <a:spcPts val="7000"/>
              </a:lnSpc>
            </a:pPr>
            <a:r>
              <a:rPr lang="en-US" b="true" sz="5000" u="sng">
                <a:solidFill>
                  <a:srgbClr val="000000"/>
                </a:solidFill>
                <a:latin typeface="Canva Sans Bold"/>
                <a:ea typeface="Canva Sans Bold"/>
                <a:cs typeface="Canva Sans Bold"/>
                <a:sym typeface="Canva Sans Bold"/>
              </a:rPr>
              <a:t>Advanced Queries</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7261054" y="155516"/>
            <a:ext cx="2306267" cy="435009"/>
            <a:chOff x="0" y="0"/>
            <a:chExt cx="3075022" cy="580012"/>
          </a:xfrm>
        </p:grpSpPr>
        <p:sp>
          <p:nvSpPr>
            <p:cNvPr name="Freeform 3" id="3"/>
            <p:cNvSpPr/>
            <p:nvPr/>
          </p:nvSpPr>
          <p:spPr>
            <a:xfrm flipH="false" flipV="false" rot="0">
              <a:off x="0" y="0"/>
              <a:ext cx="3075051" cy="580009"/>
            </a:xfrm>
            <a:custGeom>
              <a:avLst/>
              <a:gdLst/>
              <a:ahLst/>
              <a:cxnLst/>
              <a:rect r="r" b="b" t="t" l="l"/>
              <a:pathLst>
                <a:path h="580009" w="3075051">
                  <a:moveTo>
                    <a:pt x="0" y="0"/>
                  </a:moveTo>
                  <a:lnTo>
                    <a:pt x="3075051" y="0"/>
                  </a:lnTo>
                  <a:lnTo>
                    <a:pt x="3075051" y="580009"/>
                  </a:lnTo>
                  <a:lnTo>
                    <a:pt x="0" y="580009"/>
                  </a:lnTo>
                  <a:lnTo>
                    <a:pt x="0" y="0"/>
                  </a:lnTo>
                  <a:close/>
                </a:path>
              </a:pathLst>
            </a:custGeom>
            <a:blipFill>
              <a:blip r:embed="rId2"/>
              <a:stretch>
                <a:fillRect l="0" t="0" r="0" b="0"/>
              </a:stretch>
            </a:blipFill>
          </p:spPr>
        </p:sp>
      </p:grpSp>
      <p:grpSp>
        <p:nvGrpSpPr>
          <p:cNvPr name="Group 4" id="4"/>
          <p:cNvGrpSpPr/>
          <p:nvPr/>
        </p:nvGrpSpPr>
        <p:grpSpPr>
          <a:xfrm rot="0">
            <a:off x="3230880" y="6780108"/>
            <a:ext cx="3291840" cy="389467"/>
            <a:chOff x="0" y="0"/>
            <a:chExt cx="4389120" cy="519289"/>
          </a:xfrm>
        </p:grpSpPr>
        <p:sp>
          <p:nvSpPr>
            <p:cNvPr name="Freeform 5" id="5"/>
            <p:cNvSpPr/>
            <p:nvPr/>
          </p:nvSpPr>
          <p:spPr>
            <a:xfrm flipH="false" flipV="false" rot="0">
              <a:off x="0" y="0"/>
              <a:ext cx="4389120" cy="519289"/>
            </a:xfrm>
            <a:custGeom>
              <a:avLst/>
              <a:gdLst/>
              <a:ahLst/>
              <a:cxnLst/>
              <a:rect r="r" b="b" t="t" l="l"/>
              <a:pathLst>
                <a:path h="519289" w="4389120">
                  <a:moveTo>
                    <a:pt x="0" y="0"/>
                  </a:moveTo>
                  <a:lnTo>
                    <a:pt x="4389120" y="0"/>
                  </a:lnTo>
                  <a:lnTo>
                    <a:pt x="4389120" y="519289"/>
                  </a:lnTo>
                  <a:lnTo>
                    <a:pt x="0" y="519289"/>
                  </a:lnTo>
                  <a:close/>
                </a:path>
              </a:pathLst>
            </a:custGeom>
            <a:solidFill>
              <a:srgbClr val="000000">
                <a:alpha val="0"/>
              </a:srgbClr>
            </a:solidFill>
          </p:spPr>
        </p:sp>
        <p:sp>
          <p:nvSpPr>
            <p:cNvPr name="TextBox 6" id="6"/>
            <p:cNvSpPr txBox="true"/>
            <p:nvPr/>
          </p:nvSpPr>
          <p:spPr>
            <a:xfrm>
              <a:off x="0" y="-19050"/>
              <a:ext cx="4389120" cy="538339"/>
            </a:xfrm>
            <a:prstGeom prst="rect">
              <a:avLst/>
            </a:prstGeom>
          </p:spPr>
          <p:txBody>
            <a:bodyPr anchor="ctr" rtlCol="false" tIns="0" lIns="0" bIns="0" rIns="0"/>
            <a:lstStyle/>
            <a:p>
              <a:pPr algn="ctr">
                <a:lnSpc>
                  <a:spcPts val="1152"/>
                </a:lnSpc>
              </a:pPr>
              <a:r>
                <a:rPr lang="en-US" sz="960">
                  <a:solidFill>
                    <a:srgbClr val="898989"/>
                  </a:solidFill>
                  <a:latin typeface="Calibri (MS)"/>
                  <a:ea typeface="Calibri (MS)"/>
                  <a:cs typeface="Calibri (MS)"/>
                  <a:sym typeface="Calibri (MS)"/>
                </a:rPr>
                <a:t>Department of Artificial Intelligence &amp; Machine Learning</a:t>
              </a:r>
            </a:p>
          </p:txBody>
        </p:sp>
      </p:grpSp>
      <p:grpSp>
        <p:nvGrpSpPr>
          <p:cNvPr name="Group 7" id="7"/>
          <p:cNvGrpSpPr/>
          <p:nvPr/>
        </p:nvGrpSpPr>
        <p:grpSpPr>
          <a:xfrm rot="0">
            <a:off x="6888480" y="6780108"/>
            <a:ext cx="2194560" cy="389467"/>
            <a:chOff x="0" y="0"/>
            <a:chExt cx="2926080" cy="519289"/>
          </a:xfrm>
        </p:grpSpPr>
        <p:sp>
          <p:nvSpPr>
            <p:cNvPr name="Freeform 8" id="8"/>
            <p:cNvSpPr/>
            <p:nvPr/>
          </p:nvSpPr>
          <p:spPr>
            <a:xfrm flipH="false" flipV="false" rot="0">
              <a:off x="0" y="0"/>
              <a:ext cx="2926080" cy="519289"/>
            </a:xfrm>
            <a:custGeom>
              <a:avLst/>
              <a:gdLst/>
              <a:ahLst/>
              <a:cxnLst/>
              <a:rect r="r" b="b" t="t" l="l"/>
              <a:pathLst>
                <a:path h="519289" w="2926080">
                  <a:moveTo>
                    <a:pt x="0" y="0"/>
                  </a:moveTo>
                  <a:lnTo>
                    <a:pt x="2926080" y="0"/>
                  </a:lnTo>
                  <a:lnTo>
                    <a:pt x="2926080" y="519289"/>
                  </a:lnTo>
                  <a:lnTo>
                    <a:pt x="0" y="519289"/>
                  </a:lnTo>
                  <a:close/>
                </a:path>
              </a:pathLst>
            </a:custGeom>
            <a:solidFill>
              <a:srgbClr val="000000">
                <a:alpha val="0"/>
              </a:srgbClr>
            </a:solidFill>
          </p:spPr>
        </p:sp>
        <p:sp>
          <p:nvSpPr>
            <p:cNvPr name="TextBox 9" id="9"/>
            <p:cNvSpPr txBox="true"/>
            <p:nvPr/>
          </p:nvSpPr>
          <p:spPr>
            <a:xfrm>
              <a:off x="0" y="-19050"/>
              <a:ext cx="2926080" cy="538339"/>
            </a:xfrm>
            <a:prstGeom prst="rect">
              <a:avLst/>
            </a:prstGeom>
          </p:spPr>
          <p:txBody>
            <a:bodyPr anchor="ctr" rtlCol="false" tIns="0" lIns="0" bIns="0" rIns="0"/>
            <a:lstStyle/>
            <a:p>
              <a:pPr algn="r">
                <a:lnSpc>
                  <a:spcPts val="1152"/>
                </a:lnSpc>
              </a:pPr>
              <a:r>
                <a:rPr lang="en-US" sz="960">
                  <a:solidFill>
                    <a:srgbClr val="898989"/>
                  </a:solidFill>
                  <a:latin typeface="Calibri (MS)"/>
                  <a:ea typeface="Calibri (MS)"/>
                  <a:cs typeface="Calibri (MS)"/>
                  <a:sym typeface="Calibri (MS)"/>
                </a:rPr>
                <a:t>27</a:t>
              </a:r>
            </a:p>
          </p:txBody>
        </p:sp>
      </p:grpSp>
      <p:grpSp>
        <p:nvGrpSpPr>
          <p:cNvPr name="Group 10" id="10"/>
          <p:cNvGrpSpPr/>
          <p:nvPr/>
        </p:nvGrpSpPr>
        <p:grpSpPr>
          <a:xfrm rot="0">
            <a:off x="252447" y="6780108"/>
            <a:ext cx="2194560" cy="389467"/>
            <a:chOff x="0" y="0"/>
            <a:chExt cx="2926080" cy="519289"/>
          </a:xfrm>
        </p:grpSpPr>
        <p:sp>
          <p:nvSpPr>
            <p:cNvPr name="Freeform 11" id="11"/>
            <p:cNvSpPr/>
            <p:nvPr/>
          </p:nvSpPr>
          <p:spPr>
            <a:xfrm flipH="false" flipV="false" rot="0">
              <a:off x="0" y="0"/>
              <a:ext cx="2926080" cy="519289"/>
            </a:xfrm>
            <a:custGeom>
              <a:avLst/>
              <a:gdLst/>
              <a:ahLst/>
              <a:cxnLst/>
              <a:rect r="r" b="b" t="t" l="l"/>
              <a:pathLst>
                <a:path h="519289" w="2926080">
                  <a:moveTo>
                    <a:pt x="0" y="0"/>
                  </a:moveTo>
                  <a:lnTo>
                    <a:pt x="2926080" y="0"/>
                  </a:lnTo>
                  <a:lnTo>
                    <a:pt x="2926080" y="519289"/>
                  </a:lnTo>
                  <a:lnTo>
                    <a:pt x="0" y="519289"/>
                  </a:lnTo>
                  <a:close/>
                </a:path>
              </a:pathLst>
            </a:custGeom>
            <a:solidFill>
              <a:srgbClr val="000000">
                <a:alpha val="0"/>
              </a:srgbClr>
            </a:solidFill>
          </p:spPr>
        </p:sp>
        <p:sp>
          <p:nvSpPr>
            <p:cNvPr name="TextBox 12" id="12"/>
            <p:cNvSpPr txBox="true"/>
            <p:nvPr/>
          </p:nvSpPr>
          <p:spPr>
            <a:xfrm>
              <a:off x="0" y="-19050"/>
              <a:ext cx="2926080" cy="538339"/>
            </a:xfrm>
            <a:prstGeom prst="rect">
              <a:avLst/>
            </a:prstGeom>
          </p:spPr>
          <p:txBody>
            <a:bodyPr anchor="ctr" rtlCol="false" tIns="0" lIns="0" bIns="0" rIns="0"/>
            <a:lstStyle/>
            <a:p>
              <a:pPr algn="l">
                <a:lnSpc>
                  <a:spcPts val="1152"/>
                </a:lnSpc>
              </a:pPr>
              <a:r>
                <a:rPr lang="en-US" sz="960">
                  <a:solidFill>
                    <a:srgbClr val="898989"/>
                  </a:solidFill>
                  <a:latin typeface="Calibri (MS)"/>
                  <a:ea typeface="Calibri (MS)"/>
                  <a:cs typeface="Calibri (MS)"/>
                  <a:sym typeface="Calibri (MS)"/>
                </a:rPr>
                <a:t>4-11-25</a:t>
              </a:r>
            </a:p>
          </p:txBody>
        </p:sp>
      </p:grpSp>
      <p:sp>
        <p:nvSpPr>
          <p:cNvPr name="Freeform 13" id="13"/>
          <p:cNvSpPr/>
          <p:nvPr/>
        </p:nvSpPr>
        <p:spPr>
          <a:xfrm flipH="false" flipV="false" rot="0">
            <a:off x="495382" y="1337679"/>
            <a:ext cx="8587658" cy="5442428"/>
          </a:xfrm>
          <a:custGeom>
            <a:avLst/>
            <a:gdLst/>
            <a:ahLst/>
            <a:cxnLst/>
            <a:rect r="r" b="b" t="t" l="l"/>
            <a:pathLst>
              <a:path h="5442428" w="8587658">
                <a:moveTo>
                  <a:pt x="0" y="0"/>
                </a:moveTo>
                <a:lnTo>
                  <a:pt x="8587658" y="0"/>
                </a:lnTo>
                <a:lnTo>
                  <a:pt x="8587658" y="5442429"/>
                </a:lnTo>
                <a:lnTo>
                  <a:pt x="0" y="5442429"/>
                </a:lnTo>
                <a:lnTo>
                  <a:pt x="0" y="0"/>
                </a:lnTo>
                <a:close/>
              </a:path>
            </a:pathLst>
          </a:custGeom>
          <a:blipFill>
            <a:blip r:embed="rId3"/>
            <a:stretch>
              <a:fillRect l="0" t="0" r="0" b="0"/>
            </a:stretch>
          </a:blipFill>
        </p:spPr>
      </p:sp>
      <p:sp>
        <p:nvSpPr>
          <p:cNvPr name="TextBox 14" id="14"/>
          <p:cNvSpPr txBox="true"/>
          <p:nvPr/>
        </p:nvSpPr>
        <p:spPr>
          <a:xfrm rot="0">
            <a:off x="2047458" y="268245"/>
            <a:ext cx="5658684" cy="863600"/>
          </a:xfrm>
          <a:prstGeom prst="rect">
            <a:avLst/>
          </a:prstGeom>
        </p:spPr>
        <p:txBody>
          <a:bodyPr anchor="t" rtlCol="false" tIns="0" lIns="0" bIns="0" rIns="0">
            <a:spAutoFit/>
          </a:bodyPr>
          <a:lstStyle/>
          <a:p>
            <a:pPr algn="ctr">
              <a:lnSpc>
                <a:spcPts val="7000"/>
              </a:lnSpc>
            </a:pPr>
            <a:r>
              <a:rPr lang="en-US" b="true" sz="5000" u="sng">
                <a:solidFill>
                  <a:srgbClr val="000000"/>
                </a:solidFill>
                <a:latin typeface="Canva Sans Bold"/>
                <a:ea typeface="Canva Sans Bold"/>
                <a:cs typeface="Canva Sans Bold"/>
                <a:sym typeface="Canva Sans Bold"/>
              </a:rPr>
              <a:t>Advanced Queries</a:t>
            </a:r>
          </a:p>
        </p:txBody>
      </p:sp>
      <p:sp>
        <p:nvSpPr>
          <p:cNvPr name="Freeform 15" id="15"/>
          <p:cNvSpPr/>
          <p:nvPr/>
        </p:nvSpPr>
        <p:spPr>
          <a:xfrm flipH="false" flipV="false" rot="0">
            <a:off x="497473" y="1230059"/>
            <a:ext cx="8585567" cy="5451835"/>
          </a:xfrm>
          <a:custGeom>
            <a:avLst/>
            <a:gdLst/>
            <a:ahLst/>
            <a:cxnLst/>
            <a:rect r="r" b="b" t="t" l="l"/>
            <a:pathLst>
              <a:path h="5451835" w="8585567">
                <a:moveTo>
                  <a:pt x="0" y="0"/>
                </a:moveTo>
                <a:lnTo>
                  <a:pt x="8585567" y="0"/>
                </a:lnTo>
                <a:lnTo>
                  <a:pt x="8585567" y="5451835"/>
                </a:lnTo>
                <a:lnTo>
                  <a:pt x="0" y="5451835"/>
                </a:lnTo>
                <a:lnTo>
                  <a:pt x="0" y="0"/>
                </a:lnTo>
                <a:close/>
              </a:path>
            </a:pathLst>
          </a:custGeom>
          <a:blipFill>
            <a:blip r:embed="rId4"/>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2078500" y="6046292"/>
            <a:ext cx="613572" cy="0"/>
          </a:xfrm>
          <a:prstGeom prst="line">
            <a:avLst/>
          </a:prstGeom>
          <a:ln cap="flat" w="9525">
            <a:solidFill>
              <a:srgbClr val="19192E"/>
            </a:solidFill>
            <a:prstDash val="solid"/>
            <a:headEnd type="none" len="sm" w="sm"/>
            <a:tailEnd type="none" len="sm" w="sm"/>
          </a:ln>
        </p:spPr>
      </p:sp>
      <p:sp>
        <p:nvSpPr>
          <p:cNvPr name="AutoShape 3" id="3"/>
          <p:cNvSpPr/>
          <p:nvPr/>
        </p:nvSpPr>
        <p:spPr>
          <a:xfrm>
            <a:off x="4770288" y="5988044"/>
            <a:ext cx="613572" cy="0"/>
          </a:xfrm>
          <a:prstGeom prst="line">
            <a:avLst/>
          </a:prstGeom>
          <a:ln cap="flat" w="9525">
            <a:solidFill>
              <a:srgbClr val="19192E"/>
            </a:solidFill>
            <a:prstDash val="solid"/>
            <a:headEnd type="none" len="sm" w="sm"/>
            <a:tailEnd type="none" len="sm" w="sm"/>
          </a:ln>
        </p:spPr>
      </p:sp>
      <p:sp>
        <p:nvSpPr>
          <p:cNvPr name="AutoShape 4" id="4"/>
          <p:cNvSpPr/>
          <p:nvPr/>
        </p:nvSpPr>
        <p:spPr>
          <a:xfrm>
            <a:off x="7426124" y="5988044"/>
            <a:ext cx="613572" cy="0"/>
          </a:xfrm>
          <a:prstGeom prst="line">
            <a:avLst/>
          </a:prstGeom>
          <a:ln cap="flat" w="9525">
            <a:solidFill>
              <a:srgbClr val="19192E"/>
            </a:solidFill>
            <a:prstDash val="solid"/>
            <a:headEnd type="none" len="sm" w="sm"/>
            <a:tailEnd type="none" len="sm" w="sm"/>
          </a:ln>
        </p:spPr>
      </p:sp>
      <p:grpSp>
        <p:nvGrpSpPr>
          <p:cNvPr name="Group 5" id="5"/>
          <p:cNvGrpSpPr/>
          <p:nvPr/>
        </p:nvGrpSpPr>
        <p:grpSpPr>
          <a:xfrm rot="0">
            <a:off x="1325059" y="2351308"/>
            <a:ext cx="7535748" cy="2892566"/>
            <a:chOff x="0" y="0"/>
            <a:chExt cx="10047665" cy="3856754"/>
          </a:xfrm>
        </p:grpSpPr>
        <p:grpSp>
          <p:nvGrpSpPr>
            <p:cNvPr name="Group 6" id="6"/>
            <p:cNvGrpSpPr/>
            <p:nvPr/>
          </p:nvGrpSpPr>
          <p:grpSpPr>
            <a:xfrm rot="0">
              <a:off x="0" y="0"/>
              <a:ext cx="2965437" cy="3856754"/>
              <a:chOff x="0" y="0"/>
              <a:chExt cx="812800" cy="1057102"/>
            </a:xfrm>
          </p:grpSpPr>
          <p:sp>
            <p:nvSpPr>
              <p:cNvPr name="Freeform 7" id="7"/>
              <p:cNvSpPr/>
              <p:nvPr/>
            </p:nvSpPr>
            <p:spPr>
              <a:xfrm flipH="false" flipV="false" rot="0">
                <a:off x="0" y="0"/>
                <a:ext cx="812800" cy="1057102"/>
              </a:xfrm>
              <a:custGeom>
                <a:avLst/>
                <a:gdLst/>
                <a:ahLst/>
                <a:cxnLst/>
                <a:rect r="r" b="b" t="t" l="l"/>
                <a:pathLst>
                  <a:path h="1057102" w="812800">
                    <a:moveTo>
                      <a:pt x="0" y="0"/>
                    </a:moveTo>
                    <a:lnTo>
                      <a:pt x="812800" y="0"/>
                    </a:lnTo>
                    <a:lnTo>
                      <a:pt x="812800" y="1057102"/>
                    </a:lnTo>
                    <a:lnTo>
                      <a:pt x="0" y="1057102"/>
                    </a:lnTo>
                    <a:close/>
                  </a:path>
                </a:pathLst>
              </a:custGeom>
              <a:blipFill>
                <a:blip r:embed="rId2"/>
                <a:stretch>
                  <a:fillRect l="-34818" t="-7384" r="-43391" b="-29811"/>
                </a:stretch>
              </a:blipFill>
            </p:spPr>
          </p:sp>
        </p:grpSp>
        <p:grpSp>
          <p:nvGrpSpPr>
            <p:cNvPr name="Group 8" id="8"/>
            <p:cNvGrpSpPr/>
            <p:nvPr/>
          </p:nvGrpSpPr>
          <p:grpSpPr>
            <a:xfrm rot="0">
              <a:off x="3541114" y="0"/>
              <a:ext cx="2965437" cy="3856754"/>
              <a:chOff x="0" y="0"/>
              <a:chExt cx="812800" cy="1057102"/>
            </a:xfrm>
          </p:grpSpPr>
          <p:sp>
            <p:nvSpPr>
              <p:cNvPr name="Freeform 9" id="9"/>
              <p:cNvSpPr/>
              <p:nvPr/>
            </p:nvSpPr>
            <p:spPr>
              <a:xfrm flipH="false" flipV="false" rot="0">
                <a:off x="0" y="0"/>
                <a:ext cx="812800" cy="1057102"/>
              </a:xfrm>
              <a:custGeom>
                <a:avLst/>
                <a:gdLst/>
                <a:ahLst/>
                <a:cxnLst/>
                <a:rect r="r" b="b" t="t" l="l"/>
                <a:pathLst>
                  <a:path h="1057102" w="812800">
                    <a:moveTo>
                      <a:pt x="0" y="0"/>
                    </a:moveTo>
                    <a:lnTo>
                      <a:pt x="812800" y="0"/>
                    </a:lnTo>
                    <a:lnTo>
                      <a:pt x="812800" y="1057102"/>
                    </a:lnTo>
                    <a:lnTo>
                      <a:pt x="0" y="1057102"/>
                    </a:lnTo>
                    <a:close/>
                  </a:path>
                </a:pathLst>
              </a:custGeom>
              <a:blipFill>
                <a:blip r:embed="rId3"/>
                <a:stretch>
                  <a:fillRect l="-14459" t="0" r="-14459" b="0"/>
                </a:stretch>
              </a:blipFill>
            </p:spPr>
          </p:sp>
        </p:grpSp>
        <p:grpSp>
          <p:nvGrpSpPr>
            <p:cNvPr name="Group 10" id="10"/>
            <p:cNvGrpSpPr/>
            <p:nvPr/>
          </p:nvGrpSpPr>
          <p:grpSpPr>
            <a:xfrm rot="0">
              <a:off x="7082228" y="0"/>
              <a:ext cx="2965437" cy="3856754"/>
              <a:chOff x="0" y="0"/>
              <a:chExt cx="812800" cy="1057102"/>
            </a:xfrm>
          </p:grpSpPr>
          <p:sp>
            <p:nvSpPr>
              <p:cNvPr name="Freeform 11" id="11"/>
              <p:cNvSpPr/>
              <p:nvPr/>
            </p:nvSpPr>
            <p:spPr>
              <a:xfrm flipH="false" flipV="false" rot="0">
                <a:off x="0" y="0"/>
                <a:ext cx="812800" cy="1057102"/>
              </a:xfrm>
              <a:custGeom>
                <a:avLst/>
                <a:gdLst/>
                <a:ahLst/>
                <a:cxnLst/>
                <a:rect r="r" b="b" t="t" l="l"/>
                <a:pathLst>
                  <a:path h="1057102" w="812800">
                    <a:moveTo>
                      <a:pt x="0" y="0"/>
                    </a:moveTo>
                    <a:lnTo>
                      <a:pt x="812800" y="0"/>
                    </a:lnTo>
                    <a:lnTo>
                      <a:pt x="812800" y="1057102"/>
                    </a:lnTo>
                    <a:lnTo>
                      <a:pt x="0" y="1057102"/>
                    </a:lnTo>
                    <a:close/>
                  </a:path>
                </a:pathLst>
              </a:custGeom>
              <a:blipFill>
                <a:blip r:embed="rId4"/>
                <a:stretch>
                  <a:fillRect l="-51384" t="-39030" r="-60302" b="-23734"/>
                </a:stretch>
              </a:blipFill>
            </p:spPr>
          </p:sp>
        </p:grpSp>
      </p:grpSp>
      <p:grpSp>
        <p:nvGrpSpPr>
          <p:cNvPr name="Group 12" id="12"/>
          <p:cNvGrpSpPr/>
          <p:nvPr/>
        </p:nvGrpSpPr>
        <p:grpSpPr>
          <a:xfrm rot="0">
            <a:off x="6888480" y="6780108"/>
            <a:ext cx="2194560" cy="389467"/>
            <a:chOff x="0" y="0"/>
            <a:chExt cx="2926080" cy="519289"/>
          </a:xfrm>
        </p:grpSpPr>
        <p:sp>
          <p:nvSpPr>
            <p:cNvPr name="Freeform 13" id="13"/>
            <p:cNvSpPr/>
            <p:nvPr/>
          </p:nvSpPr>
          <p:spPr>
            <a:xfrm flipH="false" flipV="false" rot="0">
              <a:off x="0" y="0"/>
              <a:ext cx="2926080" cy="519289"/>
            </a:xfrm>
            <a:custGeom>
              <a:avLst/>
              <a:gdLst/>
              <a:ahLst/>
              <a:cxnLst/>
              <a:rect r="r" b="b" t="t" l="l"/>
              <a:pathLst>
                <a:path h="519289" w="2926080">
                  <a:moveTo>
                    <a:pt x="0" y="0"/>
                  </a:moveTo>
                  <a:lnTo>
                    <a:pt x="2926080" y="0"/>
                  </a:lnTo>
                  <a:lnTo>
                    <a:pt x="2926080" y="519289"/>
                  </a:lnTo>
                  <a:lnTo>
                    <a:pt x="0" y="519289"/>
                  </a:lnTo>
                  <a:close/>
                </a:path>
              </a:pathLst>
            </a:custGeom>
            <a:solidFill>
              <a:srgbClr val="000000">
                <a:alpha val="0"/>
              </a:srgbClr>
            </a:solidFill>
          </p:spPr>
        </p:sp>
        <p:sp>
          <p:nvSpPr>
            <p:cNvPr name="TextBox 14" id="14"/>
            <p:cNvSpPr txBox="true"/>
            <p:nvPr/>
          </p:nvSpPr>
          <p:spPr>
            <a:xfrm>
              <a:off x="0" y="-19050"/>
              <a:ext cx="2926080" cy="538339"/>
            </a:xfrm>
            <a:prstGeom prst="rect">
              <a:avLst/>
            </a:prstGeom>
          </p:spPr>
          <p:txBody>
            <a:bodyPr anchor="ctr" rtlCol="false" tIns="0" lIns="0" bIns="0" rIns="0"/>
            <a:lstStyle/>
            <a:p>
              <a:pPr algn="r">
                <a:lnSpc>
                  <a:spcPts val="1152"/>
                </a:lnSpc>
              </a:pPr>
              <a:r>
                <a:rPr lang="en-US" sz="960">
                  <a:solidFill>
                    <a:srgbClr val="898989"/>
                  </a:solidFill>
                  <a:latin typeface="Calibri (MS)"/>
                  <a:ea typeface="Calibri (MS)"/>
                  <a:cs typeface="Calibri (MS)"/>
                  <a:sym typeface="Calibri (MS)"/>
                </a:rPr>
                <a:t>3</a:t>
              </a:r>
            </a:p>
          </p:txBody>
        </p:sp>
      </p:grpSp>
      <p:grpSp>
        <p:nvGrpSpPr>
          <p:cNvPr name="Group 15" id="15"/>
          <p:cNvGrpSpPr>
            <a:grpSpLocks noChangeAspect="true"/>
          </p:cNvGrpSpPr>
          <p:nvPr/>
        </p:nvGrpSpPr>
        <p:grpSpPr>
          <a:xfrm rot="0">
            <a:off x="7261054" y="155516"/>
            <a:ext cx="2306267" cy="435009"/>
            <a:chOff x="0" y="0"/>
            <a:chExt cx="3075022" cy="580012"/>
          </a:xfrm>
        </p:grpSpPr>
        <p:sp>
          <p:nvSpPr>
            <p:cNvPr name="Freeform 16" id="16"/>
            <p:cNvSpPr/>
            <p:nvPr/>
          </p:nvSpPr>
          <p:spPr>
            <a:xfrm flipH="false" flipV="false" rot="0">
              <a:off x="0" y="0"/>
              <a:ext cx="3075051" cy="580009"/>
            </a:xfrm>
            <a:custGeom>
              <a:avLst/>
              <a:gdLst/>
              <a:ahLst/>
              <a:cxnLst/>
              <a:rect r="r" b="b" t="t" l="l"/>
              <a:pathLst>
                <a:path h="580009" w="3075051">
                  <a:moveTo>
                    <a:pt x="0" y="0"/>
                  </a:moveTo>
                  <a:lnTo>
                    <a:pt x="3075051" y="0"/>
                  </a:lnTo>
                  <a:lnTo>
                    <a:pt x="3075051" y="580009"/>
                  </a:lnTo>
                  <a:lnTo>
                    <a:pt x="0" y="580009"/>
                  </a:lnTo>
                  <a:lnTo>
                    <a:pt x="0" y="0"/>
                  </a:lnTo>
                  <a:close/>
                </a:path>
              </a:pathLst>
            </a:custGeom>
            <a:blipFill>
              <a:blip r:embed="rId5"/>
              <a:stretch>
                <a:fillRect l="0" t="0" r="0" b="0"/>
              </a:stretch>
            </a:blipFill>
          </p:spPr>
        </p:sp>
      </p:grpSp>
      <p:grpSp>
        <p:nvGrpSpPr>
          <p:cNvPr name="Group 17" id="17"/>
          <p:cNvGrpSpPr/>
          <p:nvPr/>
        </p:nvGrpSpPr>
        <p:grpSpPr>
          <a:xfrm rot="0">
            <a:off x="303459" y="6780108"/>
            <a:ext cx="2194560" cy="389467"/>
            <a:chOff x="0" y="0"/>
            <a:chExt cx="2926080" cy="519289"/>
          </a:xfrm>
        </p:grpSpPr>
        <p:sp>
          <p:nvSpPr>
            <p:cNvPr name="Freeform 18" id="18"/>
            <p:cNvSpPr/>
            <p:nvPr/>
          </p:nvSpPr>
          <p:spPr>
            <a:xfrm flipH="false" flipV="false" rot="0">
              <a:off x="0" y="0"/>
              <a:ext cx="2926080" cy="519289"/>
            </a:xfrm>
            <a:custGeom>
              <a:avLst/>
              <a:gdLst/>
              <a:ahLst/>
              <a:cxnLst/>
              <a:rect r="r" b="b" t="t" l="l"/>
              <a:pathLst>
                <a:path h="519289" w="2926080">
                  <a:moveTo>
                    <a:pt x="0" y="0"/>
                  </a:moveTo>
                  <a:lnTo>
                    <a:pt x="2926080" y="0"/>
                  </a:lnTo>
                  <a:lnTo>
                    <a:pt x="2926080" y="519289"/>
                  </a:lnTo>
                  <a:lnTo>
                    <a:pt x="0" y="519289"/>
                  </a:lnTo>
                  <a:close/>
                </a:path>
              </a:pathLst>
            </a:custGeom>
            <a:solidFill>
              <a:srgbClr val="000000">
                <a:alpha val="0"/>
              </a:srgbClr>
            </a:solidFill>
          </p:spPr>
        </p:sp>
        <p:sp>
          <p:nvSpPr>
            <p:cNvPr name="TextBox 19" id="19"/>
            <p:cNvSpPr txBox="true"/>
            <p:nvPr/>
          </p:nvSpPr>
          <p:spPr>
            <a:xfrm>
              <a:off x="0" y="-19050"/>
              <a:ext cx="2926080" cy="538339"/>
            </a:xfrm>
            <a:prstGeom prst="rect">
              <a:avLst/>
            </a:prstGeom>
          </p:spPr>
          <p:txBody>
            <a:bodyPr anchor="ctr" rtlCol="false" tIns="0" lIns="0" bIns="0" rIns="0"/>
            <a:lstStyle/>
            <a:p>
              <a:pPr algn="l">
                <a:lnSpc>
                  <a:spcPts val="1152"/>
                </a:lnSpc>
              </a:pPr>
              <a:r>
                <a:rPr lang="en-US" sz="960">
                  <a:solidFill>
                    <a:srgbClr val="898989"/>
                  </a:solidFill>
                  <a:latin typeface="Calibri (MS)"/>
                  <a:ea typeface="Calibri (MS)"/>
                  <a:cs typeface="Calibri (MS)"/>
                  <a:sym typeface="Calibri (MS)"/>
                </a:rPr>
                <a:t>4-11-25</a:t>
              </a:r>
            </a:p>
          </p:txBody>
        </p:sp>
      </p:grpSp>
      <p:grpSp>
        <p:nvGrpSpPr>
          <p:cNvPr name="Group 20" id="20"/>
          <p:cNvGrpSpPr/>
          <p:nvPr/>
        </p:nvGrpSpPr>
        <p:grpSpPr>
          <a:xfrm rot="0">
            <a:off x="3369833" y="6780108"/>
            <a:ext cx="3291840" cy="389467"/>
            <a:chOff x="0" y="0"/>
            <a:chExt cx="4389120" cy="519289"/>
          </a:xfrm>
        </p:grpSpPr>
        <p:sp>
          <p:nvSpPr>
            <p:cNvPr name="Freeform 21" id="21"/>
            <p:cNvSpPr/>
            <p:nvPr/>
          </p:nvSpPr>
          <p:spPr>
            <a:xfrm flipH="false" flipV="false" rot="0">
              <a:off x="0" y="0"/>
              <a:ext cx="4389120" cy="519289"/>
            </a:xfrm>
            <a:custGeom>
              <a:avLst/>
              <a:gdLst/>
              <a:ahLst/>
              <a:cxnLst/>
              <a:rect r="r" b="b" t="t" l="l"/>
              <a:pathLst>
                <a:path h="519289" w="4389120">
                  <a:moveTo>
                    <a:pt x="0" y="0"/>
                  </a:moveTo>
                  <a:lnTo>
                    <a:pt x="4389120" y="0"/>
                  </a:lnTo>
                  <a:lnTo>
                    <a:pt x="4389120" y="519289"/>
                  </a:lnTo>
                  <a:lnTo>
                    <a:pt x="0" y="519289"/>
                  </a:lnTo>
                  <a:close/>
                </a:path>
              </a:pathLst>
            </a:custGeom>
            <a:solidFill>
              <a:srgbClr val="000000">
                <a:alpha val="0"/>
              </a:srgbClr>
            </a:solidFill>
          </p:spPr>
        </p:sp>
        <p:sp>
          <p:nvSpPr>
            <p:cNvPr name="TextBox 22" id="22"/>
            <p:cNvSpPr txBox="true"/>
            <p:nvPr/>
          </p:nvSpPr>
          <p:spPr>
            <a:xfrm>
              <a:off x="0" y="-19050"/>
              <a:ext cx="4389120" cy="538339"/>
            </a:xfrm>
            <a:prstGeom prst="rect">
              <a:avLst/>
            </a:prstGeom>
          </p:spPr>
          <p:txBody>
            <a:bodyPr anchor="ctr" rtlCol="false" tIns="0" lIns="0" bIns="0" rIns="0"/>
            <a:lstStyle/>
            <a:p>
              <a:pPr algn="ctr">
                <a:lnSpc>
                  <a:spcPts val="1152"/>
                </a:lnSpc>
              </a:pPr>
              <a:r>
                <a:rPr lang="en-US" sz="960">
                  <a:solidFill>
                    <a:srgbClr val="898989"/>
                  </a:solidFill>
                  <a:latin typeface="Calibri (MS)"/>
                  <a:ea typeface="Calibri (MS)"/>
                  <a:cs typeface="Calibri (MS)"/>
                  <a:sym typeface="Calibri (MS)"/>
                </a:rPr>
                <a:t>Department of Artificial Intelligence &amp; Machine Learning</a:t>
              </a:r>
            </a:p>
          </p:txBody>
        </p:sp>
      </p:grpSp>
      <p:sp>
        <p:nvSpPr>
          <p:cNvPr name="TextBox 23" id="23"/>
          <p:cNvSpPr txBox="true"/>
          <p:nvPr/>
        </p:nvSpPr>
        <p:spPr>
          <a:xfrm rot="0">
            <a:off x="2692072" y="1322608"/>
            <a:ext cx="4556034" cy="523875"/>
          </a:xfrm>
          <a:prstGeom prst="rect">
            <a:avLst/>
          </a:prstGeom>
        </p:spPr>
        <p:txBody>
          <a:bodyPr anchor="t" rtlCol="false" tIns="0" lIns="0" bIns="0" rIns="0">
            <a:spAutoFit/>
          </a:bodyPr>
          <a:lstStyle/>
          <a:p>
            <a:pPr algn="ctr">
              <a:lnSpc>
                <a:spcPts val="3623"/>
              </a:lnSpc>
            </a:pPr>
            <a:r>
              <a:rPr lang="en-US" b="true" sz="3019">
                <a:solidFill>
                  <a:srgbClr val="000000"/>
                </a:solidFill>
                <a:latin typeface="Times New Roman MT Bold"/>
                <a:ea typeface="Times New Roman MT Bold"/>
                <a:cs typeface="Times New Roman MT Bold"/>
                <a:sym typeface="Times New Roman MT Bold"/>
              </a:rPr>
              <a:t>Group Members</a:t>
            </a:r>
          </a:p>
        </p:txBody>
      </p:sp>
      <p:sp>
        <p:nvSpPr>
          <p:cNvPr name="TextBox 24" id="24"/>
          <p:cNvSpPr txBox="true"/>
          <p:nvPr/>
        </p:nvSpPr>
        <p:spPr>
          <a:xfrm rot="0">
            <a:off x="1400739" y="5444998"/>
            <a:ext cx="2072718" cy="255942"/>
          </a:xfrm>
          <a:prstGeom prst="rect">
            <a:avLst/>
          </a:prstGeom>
        </p:spPr>
        <p:txBody>
          <a:bodyPr anchor="t" rtlCol="false" tIns="0" lIns="0" bIns="0" rIns="0">
            <a:spAutoFit/>
          </a:bodyPr>
          <a:lstStyle/>
          <a:p>
            <a:pPr algn="ctr">
              <a:lnSpc>
                <a:spcPts val="1943"/>
              </a:lnSpc>
            </a:pPr>
            <a:r>
              <a:rPr lang="en-US" b="true" sz="1943" spc="97">
                <a:solidFill>
                  <a:srgbClr val="19192E"/>
                </a:solidFill>
                <a:latin typeface="Big Shoulders Display Bold"/>
                <a:ea typeface="Big Shoulders Display Bold"/>
                <a:cs typeface="Big Shoulders Display Bold"/>
                <a:sym typeface="Big Shoulders Display Bold"/>
              </a:rPr>
              <a:t>KASHISH CHELWANI</a:t>
            </a:r>
          </a:p>
        </p:txBody>
      </p:sp>
      <p:sp>
        <p:nvSpPr>
          <p:cNvPr name="TextBox 25" id="25"/>
          <p:cNvSpPr txBox="true"/>
          <p:nvPr/>
        </p:nvSpPr>
        <p:spPr>
          <a:xfrm rot="0">
            <a:off x="1400739" y="5756752"/>
            <a:ext cx="2072718" cy="178274"/>
          </a:xfrm>
          <a:prstGeom prst="rect">
            <a:avLst/>
          </a:prstGeom>
        </p:spPr>
        <p:txBody>
          <a:bodyPr anchor="t" rtlCol="false" tIns="0" lIns="0" bIns="0" rIns="0">
            <a:spAutoFit/>
          </a:bodyPr>
          <a:lstStyle/>
          <a:p>
            <a:pPr algn="ctr">
              <a:lnSpc>
                <a:spcPts val="1374"/>
              </a:lnSpc>
            </a:pPr>
            <a:r>
              <a:rPr lang="en-US" sz="1249">
                <a:solidFill>
                  <a:srgbClr val="5C5C7D"/>
                </a:solidFill>
                <a:latin typeface="Garet"/>
                <a:ea typeface="Garet"/>
                <a:cs typeface="Garet"/>
                <a:sym typeface="Garet"/>
              </a:rPr>
              <a:t>24070126082</a:t>
            </a:r>
          </a:p>
        </p:txBody>
      </p:sp>
      <p:sp>
        <p:nvSpPr>
          <p:cNvPr name="TextBox 26" id="26"/>
          <p:cNvSpPr txBox="true"/>
          <p:nvPr/>
        </p:nvSpPr>
        <p:spPr>
          <a:xfrm rot="0">
            <a:off x="4092527" y="5386749"/>
            <a:ext cx="2072718" cy="255942"/>
          </a:xfrm>
          <a:prstGeom prst="rect">
            <a:avLst/>
          </a:prstGeom>
        </p:spPr>
        <p:txBody>
          <a:bodyPr anchor="t" rtlCol="false" tIns="0" lIns="0" bIns="0" rIns="0">
            <a:spAutoFit/>
          </a:bodyPr>
          <a:lstStyle/>
          <a:p>
            <a:pPr algn="ctr">
              <a:lnSpc>
                <a:spcPts val="1943"/>
              </a:lnSpc>
            </a:pPr>
            <a:r>
              <a:rPr lang="en-US" b="true" sz="1943" spc="97">
                <a:solidFill>
                  <a:srgbClr val="19192E"/>
                </a:solidFill>
                <a:latin typeface="Big Shoulders Display Bold"/>
                <a:ea typeface="Big Shoulders Display Bold"/>
                <a:cs typeface="Big Shoulders Display Bold"/>
                <a:sym typeface="Big Shoulders Display Bold"/>
              </a:rPr>
              <a:t>KAVISH NAG</a:t>
            </a:r>
          </a:p>
        </p:txBody>
      </p:sp>
      <p:sp>
        <p:nvSpPr>
          <p:cNvPr name="TextBox 27" id="27"/>
          <p:cNvSpPr txBox="true"/>
          <p:nvPr/>
        </p:nvSpPr>
        <p:spPr>
          <a:xfrm rot="0">
            <a:off x="4092527" y="5698504"/>
            <a:ext cx="2072718" cy="178274"/>
          </a:xfrm>
          <a:prstGeom prst="rect">
            <a:avLst/>
          </a:prstGeom>
        </p:spPr>
        <p:txBody>
          <a:bodyPr anchor="t" rtlCol="false" tIns="0" lIns="0" bIns="0" rIns="0">
            <a:spAutoFit/>
          </a:bodyPr>
          <a:lstStyle/>
          <a:p>
            <a:pPr algn="ctr">
              <a:lnSpc>
                <a:spcPts val="1374"/>
              </a:lnSpc>
            </a:pPr>
            <a:r>
              <a:rPr lang="en-US" sz="1249">
                <a:solidFill>
                  <a:srgbClr val="5C5C7D"/>
                </a:solidFill>
                <a:latin typeface="Garet"/>
                <a:ea typeface="Garet"/>
                <a:cs typeface="Garet"/>
                <a:sym typeface="Garet"/>
              </a:rPr>
              <a:t>24070126085</a:t>
            </a:r>
          </a:p>
        </p:txBody>
      </p:sp>
      <p:sp>
        <p:nvSpPr>
          <p:cNvPr name="TextBox 28" id="28"/>
          <p:cNvSpPr txBox="true"/>
          <p:nvPr/>
        </p:nvSpPr>
        <p:spPr>
          <a:xfrm rot="0">
            <a:off x="6748363" y="5386749"/>
            <a:ext cx="2072718" cy="255942"/>
          </a:xfrm>
          <a:prstGeom prst="rect">
            <a:avLst/>
          </a:prstGeom>
        </p:spPr>
        <p:txBody>
          <a:bodyPr anchor="t" rtlCol="false" tIns="0" lIns="0" bIns="0" rIns="0">
            <a:spAutoFit/>
          </a:bodyPr>
          <a:lstStyle/>
          <a:p>
            <a:pPr algn="ctr">
              <a:lnSpc>
                <a:spcPts val="1943"/>
              </a:lnSpc>
            </a:pPr>
            <a:r>
              <a:rPr lang="en-US" b="true" sz="1943" spc="97">
                <a:solidFill>
                  <a:srgbClr val="19192E"/>
                </a:solidFill>
                <a:latin typeface="Big Shoulders Display Bold"/>
                <a:ea typeface="Big Shoulders Display Bold"/>
                <a:cs typeface="Big Shoulders Display Bold"/>
                <a:sym typeface="Big Shoulders Display Bold"/>
              </a:rPr>
              <a:t>KUNAL JHINDAL</a:t>
            </a:r>
          </a:p>
        </p:txBody>
      </p:sp>
      <p:sp>
        <p:nvSpPr>
          <p:cNvPr name="TextBox 29" id="29"/>
          <p:cNvSpPr txBox="true"/>
          <p:nvPr/>
        </p:nvSpPr>
        <p:spPr>
          <a:xfrm rot="0">
            <a:off x="6748363" y="5698504"/>
            <a:ext cx="2072718" cy="178274"/>
          </a:xfrm>
          <a:prstGeom prst="rect">
            <a:avLst/>
          </a:prstGeom>
        </p:spPr>
        <p:txBody>
          <a:bodyPr anchor="t" rtlCol="false" tIns="0" lIns="0" bIns="0" rIns="0">
            <a:spAutoFit/>
          </a:bodyPr>
          <a:lstStyle/>
          <a:p>
            <a:pPr algn="ctr">
              <a:lnSpc>
                <a:spcPts val="1374"/>
              </a:lnSpc>
            </a:pPr>
            <a:r>
              <a:rPr lang="en-US" sz="1249">
                <a:solidFill>
                  <a:srgbClr val="5C5C7D"/>
                </a:solidFill>
                <a:latin typeface="Garet"/>
                <a:ea typeface="Garet"/>
                <a:cs typeface="Garet"/>
                <a:sym typeface="Garet"/>
              </a:rPr>
              <a:t>24070126098</a:t>
            </a:r>
          </a:p>
        </p:txBody>
      </p:sp>
      <p:sp>
        <p:nvSpPr>
          <p:cNvPr name="TextBox 30" id="30"/>
          <p:cNvSpPr txBox="true"/>
          <p:nvPr/>
        </p:nvSpPr>
        <p:spPr>
          <a:xfrm rot="0">
            <a:off x="1400739" y="6274534"/>
            <a:ext cx="1969094" cy="294656"/>
          </a:xfrm>
          <a:prstGeom prst="rect">
            <a:avLst/>
          </a:prstGeom>
        </p:spPr>
        <p:txBody>
          <a:bodyPr anchor="t" rtlCol="false" tIns="0" lIns="0" bIns="0" rIns="0">
            <a:spAutoFit/>
          </a:bodyPr>
          <a:lstStyle/>
          <a:p>
            <a:pPr algn="ctr" marL="0" indent="0" lvl="0">
              <a:lnSpc>
                <a:spcPts val="1145"/>
              </a:lnSpc>
              <a:spcBef>
                <a:spcPct val="0"/>
              </a:spcBef>
            </a:pPr>
            <a:r>
              <a:rPr lang="en-US" sz="1041" i="true">
                <a:solidFill>
                  <a:srgbClr val="444444"/>
                </a:solidFill>
                <a:latin typeface="Garet Italics"/>
                <a:ea typeface="Garet Italics"/>
                <a:cs typeface="Garet Italics"/>
                <a:sym typeface="Garet Italics"/>
              </a:rPr>
              <a:t>ER Diagrams, insertion and queries, Website</a:t>
            </a:r>
          </a:p>
        </p:txBody>
      </p:sp>
      <p:sp>
        <p:nvSpPr>
          <p:cNvPr name="TextBox 31" id="31"/>
          <p:cNvSpPr txBox="true"/>
          <p:nvPr/>
        </p:nvSpPr>
        <p:spPr>
          <a:xfrm rot="0">
            <a:off x="3996754" y="6216285"/>
            <a:ext cx="2192359" cy="294656"/>
          </a:xfrm>
          <a:prstGeom prst="rect">
            <a:avLst/>
          </a:prstGeom>
        </p:spPr>
        <p:txBody>
          <a:bodyPr anchor="t" rtlCol="false" tIns="0" lIns="0" bIns="0" rIns="0">
            <a:spAutoFit/>
          </a:bodyPr>
          <a:lstStyle/>
          <a:p>
            <a:pPr algn="ctr" marL="0" indent="0" lvl="0">
              <a:lnSpc>
                <a:spcPts val="1145"/>
              </a:lnSpc>
              <a:spcBef>
                <a:spcPct val="0"/>
              </a:spcBef>
            </a:pPr>
            <a:r>
              <a:rPr lang="en-US" sz="1041" i="true">
                <a:solidFill>
                  <a:srgbClr val="444444"/>
                </a:solidFill>
                <a:latin typeface="Garet Italics"/>
                <a:ea typeface="Garet Italics"/>
                <a:cs typeface="Garet Italics"/>
                <a:sym typeface="Garet Italics"/>
              </a:rPr>
              <a:t>Scheme creation, insertion and queries, Website</a:t>
            </a:r>
          </a:p>
        </p:txBody>
      </p:sp>
      <p:sp>
        <p:nvSpPr>
          <p:cNvPr name="TextBox 32" id="32"/>
          <p:cNvSpPr txBox="true"/>
          <p:nvPr/>
        </p:nvSpPr>
        <p:spPr>
          <a:xfrm rot="0">
            <a:off x="6688542" y="6216285"/>
            <a:ext cx="2192359" cy="294656"/>
          </a:xfrm>
          <a:prstGeom prst="rect">
            <a:avLst/>
          </a:prstGeom>
        </p:spPr>
        <p:txBody>
          <a:bodyPr anchor="t" rtlCol="false" tIns="0" lIns="0" bIns="0" rIns="0">
            <a:spAutoFit/>
          </a:bodyPr>
          <a:lstStyle/>
          <a:p>
            <a:pPr algn="ctr" marL="0" indent="0" lvl="0">
              <a:lnSpc>
                <a:spcPts val="1145"/>
              </a:lnSpc>
              <a:spcBef>
                <a:spcPct val="0"/>
              </a:spcBef>
            </a:pPr>
            <a:r>
              <a:rPr lang="en-US" sz="1041" i="true">
                <a:solidFill>
                  <a:srgbClr val="444444"/>
                </a:solidFill>
                <a:latin typeface="Garet Italics"/>
                <a:ea typeface="Garet Italics"/>
                <a:cs typeface="Garet Italics"/>
                <a:sym typeface="Garet Italics"/>
              </a:rPr>
              <a:t>Tables creation , insertion and queries, Python script,Website</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7261054" y="155516"/>
            <a:ext cx="2306267" cy="435009"/>
            <a:chOff x="0" y="0"/>
            <a:chExt cx="3075022" cy="580012"/>
          </a:xfrm>
        </p:grpSpPr>
        <p:sp>
          <p:nvSpPr>
            <p:cNvPr name="Freeform 3" id="3"/>
            <p:cNvSpPr/>
            <p:nvPr/>
          </p:nvSpPr>
          <p:spPr>
            <a:xfrm flipH="false" flipV="false" rot="0">
              <a:off x="0" y="0"/>
              <a:ext cx="3075051" cy="580009"/>
            </a:xfrm>
            <a:custGeom>
              <a:avLst/>
              <a:gdLst/>
              <a:ahLst/>
              <a:cxnLst/>
              <a:rect r="r" b="b" t="t" l="l"/>
              <a:pathLst>
                <a:path h="580009" w="3075051">
                  <a:moveTo>
                    <a:pt x="0" y="0"/>
                  </a:moveTo>
                  <a:lnTo>
                    <a:pt x="3075051" y="0"/>
                  </a:lnTo>
                  <a:lnTo>
                    <a:pt x="3075051" y="580009"/>
                  </a:lnTo>
                  <a:lnTo>
                    <a:pt x="0" y="580009"/>
                  </a:lnTo>
                  <a:lnTo>
                    <a:pt x="0" y="0"/>
                  </a:lnTo>
                  <a:close/>
                </a:path>
              </a:pathLst>
            </a:custGeom>
            <a:blipFill>
              <a:blip r:embed="rId2"/>
              <a:stretch>
                <a:fillRect l="0" t="0" r="0" b="0"/>
              </a:stretch>
            </a:blipFill>
          </p:spPr>
        </p:sp>
      </p:grpSp>
      <p:grpSp>
        <p:nvGrpSpPr>
          <p:cNvPr name="Group 4" id="4"/>
          <p:cNvGrpSpPr/>
          <p:nvPr/>
        </p:nvGrpSpPr>
        <p:grpSpPr>
          <a:xfrm rot="0">
            <a:off x="3230880" y="6780108"/>
            <a:ext cx="3291840" cy="389467"/>
            <a:chOff x="0" y="0"/>
            <a:chExt cx="4389120" cy="519289"/>
          </a:xfrm>
        </p:grpSpPr>
        <p:sp>
          <p:nvSpPr>
            <p:cNvPr name="Freeform 5" id="5"/>
            <p:cNvSpPr/>
            <p:nvPr/>
          </p:nvSpPr>
          <p:spPr>
            <a:xfrm flipH="false" flipV="false" rot="0">
              <a:off x="0" y="0"/>
              <a:ext cx="4389120" cy="519289"/>
            </a:xfrm>
            <a:custGeom>
              <a:avLst/>
              <a:gdLst/>
              <a:ahLst/>
              <a:cxnLst/>
              <a:rect r="r" b="b" t="t" l="l"/>
              <a:pathLst>
                <a:path h="519289" w="4389120">
                  <a:moveTo>
                    <a:pt x="0" y="0"/>
                  </a:moveTo>
                  <a:lnTo>
                    <a:pt x="4389120" y="0"/>
                  </a:lnTo>
                  <a:lnTo>
                    <a:pt x="4389120" y="519289"/>
                  </a:lnTo>
                  <a:lnTo>
                    <a:pt x="0" y="519289"/>
                  </a:lnTo>
                  <a:close/>
                </a:path>
              </a:pathLst>
            </a:custGeom>
            <a:solidFill>
              <a:srgbClr val="000000">
                <a:alpha val="0"/>
              </a:srgbClr>
            </a:solidFill>
          </p:spPr>
        </p:sp>
        <p:sp>
          <p:nvSpPr>
            <p:cNvPr name="TextBox 6" id="6"/>
            <p:cNvSpPr txBox="true"/>
            <p:nvPr/>
          </p:nvSpPr>
          <p:spPr>
            <a:xfrm>
              <a:off x="0" y="-19050"/>
              <a:ext cx="4389120" cy="538339"/>
            </a:xfrm>
            <a:prstGeom prst="rect">
              <a:avLst/>
            </a:prstGeom>
          </p:spPr>
          <p:txBody>
            <a:bodyPr anchor="ctr" rtlCol="false" tIns="0" lIns="0" bIns="0" rIns="0"/>
            <a:lstStyle/>
            <a:p>
              <a:pPr algn="ctr">
                <a:lnSpc>
                  <a:spcPts val="1152"/>
                </a:lnSpc>
              </a:pPr>
              <a:r>
                <a:rPr lang="en-US" sz="960">
                  <a:solidFill>
                    <a:srgbClr val="898989"/>
                  </a:solidFill>
                  <a:latin typeface="Calibri (MS)"/>
                  <a:ea typeface="Calibri (MS)"/>
                  <a:cs typeface="Calibri (MS)"/>
                  <a:sym typeface="Calibri (MS)"/>
                </a:rPr>
                <a:t>Department of Artificial Intelligence &amp; Machine Learning</a:t>
              </a:r>
            </a:p>
          </p:txBody>
        </p:sp>
      </p:grpSp>
      <p:grpSp>
        <p:nvGrpSpPr>
          <p:cNvPr name="Group 7" id="7"/>
          <p:cNvGrpSpPr/>
          <p:nvPr/>
        </p:nvGrpSpPr>
        <p:grpSpPr>
          <a:xfrm rot="0">
            <a:off x="6888480" y="6780108"/>
            <a:ext cx="2194560" cy="389467"/>
            <a:chOff x="0" y="0"/>
            <a:chExt cx="2926080" cy="519289"/>
          </a:xfrm>
        </p:grpSpPr>
        <p:sp>
          <p:nvSpPr>
            <p:cNvPr name="Freeform 8" id="8"/>
            <p:cNvSpPr/>
            <p:nvPr/>
          </p:nvSpPr>
          <p:spPr>
            <a:xfrm flipH="false" flipV="false" rot="0">
              <a:off x="0" y="0"/>
              <a:ext cx="2926080" cy="519289"/>
            </a:xfrm>
            <a:custGeom>
              <a:avLst/>
              <a:gdLst/>
              <a:ahLst/>
              <a:cxnLst/>
              <a:rect r="r" b="b" t="t" l="l"/>
              <a:pathLst>
                <a:path h="519289" w="2926080">
                  <a:moveTo>
                    <a:pt x="0" y="0"/>
                  </a:moveTo>
                  <a:lnTo>
                    <a:pt x="2926080" y="0"/>
                  </a:lnTo>
                  <a:lnTo>
                    <a:pt x="2926080" y="519289"/>
                  </a:lnTo>
                  <a:lnTo>
                    <a:pt x="0" y="519289"/>
                  </a:lnTo>
                  <a:close/>
                </a:path>
              </a:pathLst>
            </a:custGeom>
            <a:solidFill>
              <a:srgbClr val="000000">
                <a:alpha val="0"/>
              </a:srgbClr>
            </a:solidFill>
          </p:spPr>
        </p:sp>
        <p:sp>
          <p:nvSpPr>
            <p:cNvPr name="TextBox 9" id="9"/>
            <p:cNvSpPr txBox="true"/>
            <p:nvPr/>
          </p:nvSpPr>
          <p:spPr>
            <a:xfrm>
              <a:off x="0" y="-19050"/>
              <a:ext cx="2926080" cy="538339"/>
            </a:xfrm>
            <a:prstGeom prst="rect">
              <a:avLst/>
            </a:prstGeom>
          </p:spPr>
          <p:txBody>
            <a:bodyPr anchor="ctr" rtlCol="false" tIns="0" lIns="0" bIns="0" rIns="0"/>
            <a:lstStyle/>
            <a:p>
              <a:pPr algn="r">
                <a:lnSpc>
                  <a:spcPts val="1152"/>
                </a:lnSpc>
              </a:pPr>
              <a:r>
                <a:rPr lang="en-US" sz="960">
                  <a:solidFill>
                    <a:srgbClr val="898989"/>
                  </a:solidFill>
                  <a:latin typeface="Calibri (MS)"/>
                  <a:ea typeface="Calibri (MS)"/>
                  <a:cs typeface="Calibri (MS)"/>
                  <a:sym typeface="Calibri (MS)"/>
                </a:rPr>
                <a:t>27</a:t>
              </a:r>
            </a:p>
          </p:txBody>
        </p:sp>
      </p:grpSp>
      <p:grpSp>
        <p:nvGrpSpPr>
          <p:cNvPr name="Group 10" id="10"/>
          <p:cNvGrpSpPr/>
          <p:nvPr/>
        </p:nvGrpSpPr>
        <p:grpSpPr>
          <a:xfrm rot="0">
            <a:off x="252447" y="6780108"/>
            <a:ext cx="2194560" cy="389467"/>
            <a:chOff x="0" y="0"/>
            <a:chExt cx="2926080" cy="519289"/>
          </a:xfrm>
        </p:grpSpPr>
        <p:sp>
          <p:nvSpPr>
            <p:cNvPr name="Freeform 11" id="11"/>
            <p:cNvSpPr/>
            <p:nvPr/>
          </p:nvSpPr>
          <p:spPr>
            <a:xfrm flipH="false" flipV="false" rot="0">
              <a:off x="0" y="0"/>
              <a:ext cx="2926080" cy="519289"/>
            </a:xfrm>
            <a:custGeom>
              <a:avLst/>
              <a:gdLst/>
              <a:ahLst/>
              <a:cxnLst/>
              <a:rect r="r" b="b" t="t" l="l"/>
              <a:pathLst>
                <a:path h="519289" w="2926080">
                  <a:moveTo>
                    <a:pt x="0" y="0"/>
                  </a:moveTo>
                  <a:lnTo>
                    <a:pt x="2926080" y="0"/>
                  </a:lnTo>
                  <a:lnTo>
                    <a:pt x="2926080" y="519289"/>
                  </a:lnTo>
                  <a:lnTo>
                    <a:pt x="0" y="519289"/>
                  </a:lnTo>
                  <a:close/>
                </a:path>
              </a:pathLst>
            </a:custGeom>
            <a:solidFill>
              <a:srgbClr val="000000">
                <a:alpha val="0"/>
              </a:srgbClr>
            </a:solidFill>
          </p:spPr>
        </p:sp>
        <p:sp>
          <p:nvSpPr>
            <p:cNvPr name="TextBox 12" id="12"/>
            <p:cNvSpPr txBox="true"/>
            <p:nvPr/>
          </p:nvSpPr>
          <p:spPr>
            <a:xfrm>
              <a:off x="0" y="-19050"/>
              <a:ext cx="2926080" cy="538339"/>
            </a:xfrm>
            <a:prstGeom prst="rect">
              <a:avLst/>
            </a:prstGeom>
          </p:spPr>
          <p:txBody>
            <a:bodyPr anchor="ctr" rtlCol="false" tIns="0" lIns="0" bIns="0" rIns="0"/>
            <a:lstStyle/>
            <a:p>
              <a:pPr algn="l">
                <a:lnSpc>
                  <a:spcPts val="1152"/>
                </a:lnSpc>
              </a:pPr>
              <a:r>
                <a:rPr lang="en-US" sz="960">
                  <a:solidFill>
                    <a:srgbClr val="898989"/>
                  </a:solidFill>
                  <a:latin typeface="Calibri (MS)"/>
                  <a:ea typeface="Calibri (MS)"/>
                  <a:cs typeface="Calibri (MS)"/>
                  <a:sym typeface="Calibri (MS)"/>
                </a:rPr>
                <a:t>4-11-25</a:t>
              </a:r>
            </a:p>
          </p:txBody>
        </p:sp>
      </p:grpSp>
      <p:sp>
        <p:nvSpPr>
          <p:cNvPr name="TextBox 13" id="13"/>
          <p:cNvSpPr txBox="true"/>
          <p:nvPr/>
        </p:nvSpPr>
        <p:spPr>
          <a:xfrm rot="0">
            <a:off x="2047458" y="268245"/>
            <a:ext cx="5658684" cy="863600"/>
          </a:xfrm>
          <a:prstGeom prst="rect">
            <a:avLst/>
          </a:prstGeom>
        </p:spPr>
        <p:txBody>
          <a:bodyPr anchor="t" rtlCol="false" tIns="0" lIns="0" bIns="0" rIns="0">
            <a:spAutoFit/>
          </a:bodyPr>
          <a:lstStyle/>
          <a:p>
            <a:pPr algn="ctr">
              <a:lnSpc>
                <a:spcPts val="7000"/>
              </a:lnSpc>
            </a:pPr>
            <a:r>
              <a:rPr lang="en-US" b="true" sz="5000" u="sng">
                <a:solidFill>
                  <a:srgbClr val="000000"/>
                </a:solidFill>
                <a:latin typeface="Canva Sans Bold"/>
                <a:ea typeface="Canva Sans Bold"/>
                <a:cs typeface="Canva Sans Bold"/>
                <a:sym typeface="Canva Sans Bold"/>
              </a:rPr>
              <a:t>Advanced Queries</a:t>
            </a:r>
          </a:p>
        </p:txBody>
      </p:sp>
      <p:sp>
        <p:nvSpPr>
          <p:cNvPr name="Freeform 14" id="14"/>
          <p:cNvSpPr/>
          <p:nvPr/>
        </p:nvSpPr>
        <p:spPr>
          <a:xfrm flipH="false" flipV="false" rot="0">
            <a:off x="558208" y="1368980"/>
            <a:ext cx="8637184" cy="5214700"/>
          </a:xfrm>
          <a:custGeom>
            <a:avLst/>
            <a:gdLst/>
            <a:ahLst/>
            <a:cxnLst/>
            <a:rect r="r" b="b" t="t" l="l"/>
            <a:pathLst>
              <a:path h="5214700" w="8637184">
                <a:moveTo>
                  <a:pt x="0" y="0"/>
                </a:moveTo>
                <a:lnTo>
                  <a:pt x="8637184" y="0"/>
                </a:lnTo>
                <a:lnTo>
                  <a:pt x="8637184" y="5214700"/>
                </a:lnTo>
                <a:lnTo>
                  <a:pt x="0" y="5214700"/>
                </a:lnTo>
                <a:lnTo>
                  <a:pt x="0" y="0"/>
                </a:lnTo>
                <a:close/>
              </a:path>
            </a:pathLst>
          </a:custGeom>
          <a:blipFill>
            <a:blip r:embed="rId3"/>
            <a:stretch>
              <a:fillRect l="0" t="0" r="0" b="0"/>
            </a:stretch>
          </a:blipFill>
        </p:spPr>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7261054" y="155516"/>
            <a:ext cx="2306267" cy="435009"/>
            <a:chOff x="0" y="0"/>
            <a:chExt cx="3075022" cy="580012"/>
          </a:xfrm>
        </p:grpSpPr>
        <p:sp>
          <p:nvSpPr>
            <p:cNvPr name="Freeform 3" id="3"/>
            <p:cNvSpPr/>
            <p:nvPr/>
          </p:nvSpPr>
          <p:spPr>
            <a:xfrm flipH="false" flipV="false" rot="0">
              <a:off x="0" y="0"/>
              <a:ext cx="3075051" cy="580009"/>
            </a:xfrm>
            <a:custGeom>
              <a:avLst/>
              <a:gdLst/>
              <a:ahLst/>
              <a:cxnLst/>
              <a:rect r="r" b="b" t="t" l="l"/>
              <a:pathLst>
                <a:path h="580009" w="3075051">
                  <a:moveTo>
                    <a:pt x="0" y="0"/>
                  </a:moveTo>
                  <a:lnTo>
                    <a:pt x="3075051" y="0"/>
                  </a:lnTo>
                  <a:lnTo>
                    <a:pt x="3075051" y="580009"/>
                  </a:lnTo>
                  <a:lnTo>
                    <a:pt x="0" y="580009"/>
                  </a:lnTo>
                  <a:lnTo>
                    <a:pt x="0" y="0"/>
                  </a:lnTo>
                  <a:close/>
                </a:path>
              </a:pathLst>
            </a:custGeom>
            <a:blipFill>
              <a:blip r:embed="rId2"/>
              <a:stretch>
                <a:fillRect l="0" t="0" r="0" b="0"/>
              </a:stretch>
            </a:blipFill>
          </p:spPr>
        </p:sp>
      </p:grpSp>
      <p:grpSp>
        <p:nvGrpSpPr>
          <p:cNvPr name="Group 4" id="4"/>
          <p:cNvGrpSpPr/>
          <p:nvPr/>
        </p:nvGrpSpPr>
        <p:grpSpPr>
          <a:xfrm rot="0">
            <a:off x="3230880" y="6780108"/>
            <a:ext cx="3291840" cy="389467"/>
            <a:chOff x="0" y="0"/>
            <a:chExt cx="4389120" cy="519289"/>
          </a:xfrm>
        </p:grpSpPr>
        <p:sp>
          <p:nvSpPr>
            <p:cNvPr name="Freeform 5" id="5"/>
            <p:cNvSpPr/>
            <p:nvPr/>
          </p:nvSpPr>
          <p:spPr>
            <a:xfrm flipH="false" flipV="false" rot="0">
              <a:off x="0" y="0"/>
              <a:ext cx="4389120" cy="519289"/>
            </a:xfrm>
            <a:custGeom>
              <a:avLst/>
              <a:gdLst/>
              <a:ahLst/>
              <a:cxnLst/>
              <a:rect r="r" b="b" t="t" l="l"/>
              <a:pathLst>
                <a:path h="519289" w="4389120">
                  <a:moveTo>
                    <a:pt x="0" y="0"/>
                  </a:moveTo>
                  <a:lnTo>
                    <a:pt x="4389120" y="0"/>
                  </a:lnTo>
                  <a:lnTo>
                    <a:pt x="4389120" y="519289"/>
                  </a:lnTo>
                  <a:lnTo>
                    <a:pt x="0" y="519289"/>
                  </a:lnTo>
                  <a:close/>
                </a:path>
              </a:pathLst>
            </a:custGeom>
            <a:solidFill>
              <a:srgbClr val="000000">
                <a:alpha val="0"/>
              </a:srgbClr>
            </a:solidFill>
          </p:spPr>
        </p:sp>
        <p:sp>
          <p:nvSpPr>
            <p:cNvPr name="TextBox 6" id="6"/>
            <p:cNvSpPr txBox="true"/>
            <p:nvPr/>
          </p:nvSpPr>
          <p:spPr>
            <a:xfrm>
              <a:off x="0" y="-19050"/>
              <a:ext cx="4389120" cy="538339"/>
            </a:xfrm>
            <a:prstGeom prst="rect">
              <a:avLst/>
            </a:prstGeom>
          </p:spPr>
          <p:txBody>
            <a:bodyPr anchor="ctr" rtlCol="false" tIns="0" lIns="0" bIns="0" rIns="0"/>
            <a:lstStyle/>
            <a:p>
              <a:pPr algn="ctr">
                <a:lnSpc>
                  <a:spcPts val="1152"/>
                </a:lnSpc>
              </a:pPr>
              <a:r>
                <a:rPr lang="en-US" sz="960">
                  <a:solidFill>
                    <a:srgbClr val="898989"/>
                  </a:solidFill>
                  <a:latin typeface="Calibri (MS)"/>
                  <a:ea typeface="Calibri (MS)"/>
                  <a:cs typeface="Calibri (MS)"/>
                  <a:sym typeface="Calibri (MS)"/>
                </a:rPr>
                <a:t>Department of Artificial Intelligence &amp; Machine Learning</a:t>
              </a:r>
            </a:p>
          </p:txBody>
        </p:sp>
      </p:grpSp>
      <p:grpSp>
        <p:nvGrpSpPr>
          <p:cNvPr name="Group 7" id="7"/>
          <p:cNvGrpSpPr/>
          <p:nvPr/>
        </p:nvGrpSpPr>
        <p:grpSpPr>
          <a:xfrm rot="0">
            <a:off x="6888480" y="6780108"/>
            <a:ext cx="2194560" cy="389467"/>
            <a:chOff x="0" y="0"/>
            <a:chExt cx="2926080" cy="519289"/>
          </a:xfrm>
        </p:grpSpPr>
        <p:sp>
          <p:nvSpPr>
            <p:cNvPr name="Freeform 8" id="8"/>
            <p:cNvSpPr/>
            <p:nvPr/>
          </p:nvSpPr>
          <p:spPr>
            <a:xfrm flipH="false" flipV="false" rot="0">
              <a:off x="0" y="0"/>
              <a:ext cx="2926080" cy="519289"/>
            </a:xfrm>
            <a:custGeom>
              <a:avLst/>
              <a:gdLst/>
              <a:ahLst/>
              <a:cxnLst/>
              <a:rect r="r" b="b" t="t" l="l"/>
              <a:pathLst>
                <a:path h="519289" w="2926080">
                  <a:moveTo>
                    <a:pt x="0" y="0"/>
                  </a:moveTo>
                  <a:lnTo>
                    <a:pt x="2926080" y="0"/>
                  </a:lnTo>
                  <a:lnTo>
                    <a:pt x="2926080" y="519289"/>
                  </a:lnTo>
                  <a:lnTo>
                    <a:pt x="0" y="519289"/>
                  </a:lnTo>
                  <a:close/>
                </a:path>
              </a:pathLst>
            </a:custGeom>
            <a:solidFill>
              <a:srgbClr val="000000">
                <a:alpha val="0"/>
              </a:srgbClr>
            </a:solidFill>
          </p:spPr>
        </p:sp>
        <p:sp>
          <p:nvSpPr>
            <p:cNvPr name="TextBox 9" id="9"/>
            <p:cNvSpPr txBox="true"/>
            <p:nvPr/>
          </p:nvSpPr>
          <p:spPr>
            <a:xfrm>
              <a:off x="0" y="-19050"/>
              <a:ext cx="2926080" cy="538339"/>
            </a:xfrm>
            <a:prstGeom prst="rect">
              <a:avLst/>
            </a:prstGeom>
          </p:spPr>
          <p:txBody>
            <a:bodyPr anchor="ctr" rtlCol="false" tIns="0" lIns="0" bIns="0" rIns="0"/>
            <a:lstStyle/>
            <a:p>
              <a:pPr algn="r">
                <a:lnSpc>
                  <a:spcPts val="1152"/>
                </a:lnSpc>
              </a:pPr>
              <a:r>
                <a:rPr lang="en-US" sz="960">
                  <a:solidFill>
                    <a:srgbClr val="898989"/>
                  </a:solidFill>
                  <a:latin typeface="Calibri (MS)"/>
                  <a:ea typeface="Calibri (MS)"/>
                  <a:cs typeface="Calibri (MS)"/>
                  <a:sym typeface="Calibri (MS)"/>
                </a:rPr>
                <a:t>27</a:t>
              </a:r>
            </a:p>
          </p:txBody>
        </p:sp>
      </p:grpSp>
      <p:grpSp>
        <p:nvGrpSpPr>
          <p:cNvPr name="Group 10" id="10"/>
          <p:cNvGrpSpPr/>
          <p:nvPr/>
        </p:nvGrpSpPr>
        <p:grpSpPr>
          <a:xfrm rot="0">
            <a:off x="252447" y="6780108"/>
            <a:ext cx="2194560" cy="389467"/>
            <a:chOff x="0" y="0"/>
            <a:chExt cx="2926080" cy="519289"/>
          </a:xfrm>
        </p:grpSpPr>
        <p:sp>
          <p:nvSpPr>
            <p:cNvPr name="Freeform 11" id="11"/>
            <p:cNvSpPr/>
            <p:nvPr/>
          </p:nvSpPr>
          <p:spPr>
            <a:xfrm flipH="false" flipV="false" rot="0">
              <a:off x="0" y="0"/>
              <a:ext cx="2926080" cy="519289"/>
            </a:xfrm>
            <a:custGeom>
              <a:avLst/>
              <a:gdLst/>
              <a:ahLst/>
              <a:cxnLst/>
              <a:rect r="r" b="b" t="t" l="l"/>
              <a:pathLst>
                <a:path h="519289" w="2926080">
                  <a:moveTo>
                    <a:pt x="0" y="0"/>
                  </a:moveTo>
                  <a:lnTo>
                    <a:pt x="2926080" y="0"/>
                  </a:lnTo>
                  <a:lnTo>
                    <a:pt x="2926080" y="519289"/>
                  </a:lnTo>
                  <a:lnTo>
                    <a:pt x="0" y="519289"/>
                  </a:lnTo>
                  <a:close/>
                </a:path>
              </a:pathLst>
            </a:custGeom>
            <a:solidFill>
              <a:srgbClr val="000000">
                <a:alpha val="0"/>
              </a:srgbClr>
            </a:solidFill>
          </p:spPr>
        </p:sp>
        <p:sp>
          <p:nvSpPr>
            <p:cNvPr name="TextBox 12" id="12"/>
            <p:cNvSpPr txBox="true"/>
            <p:nvPr/>
          </p:nvSpPr>
          <p:spPr>
            <a:xfrm>
              <a:off x="0" y="-19050"/>
              <a:ext cx="2926080" cy="538339"/>
            </a:xfrm>
            <a:prstGeom prst="rect">
              <a:avLst/>
            </a:prstGeom>
          </p:spPr>
          <p:txBody>
            <a:bodyPr anchor="ctr" rtlCol="false" tIns="0" lIns="0" bIns="0" rIns="0"/>
            <a:lstStyle/>
            <a:p>
              <a:pPr algn="l">
                <a:lnSpc>
                  <a:spcPts val="1152"/>
                </a:lnSpc>
              </a:pPr>
              <a:r>
                <a:rPr lang="en-US" sz="960">
                  <a:solidFill>
                    <a:srgbClr val="898989"/>
                  </a:solidFill>
                  <a:latin typeface="Calibri (MS)"/>
                  <a:ea typeface="Calibri (MS)"/>
                  <a:cs typeface="Calibri (MS)"/>
                  <a:sym typeface="Calibri (MS)"/>
                </a:rPr>
                <a:t>4-11-25</a:t>
              </a:r>
            </a:p>
          </p:txBody>
        </p:sp>
      </p:grpSp>
      <p:sp>
        <p:nvSpPr>
          <p:cNvPr name="Freeform 13" id="13"/>
          <p:cNvSpPr/>
          <p:nvPr/>
        </p:nvSpPr>
        <p:spPr>
          <a:xfrm flipH="false" flipV="false" rot="0">
            <a:off x="495382" y="1359967"/>
            <a:ext cx="8886668" cy="5287568"/>
          </a:xfrm>
          <a:custGeom>
            <a:avLst/>
            <a:gdLst/>
            <a:ahLst/>
            <a:cxnLst/>
            <a:rect r="r" b="b" t="t" l="l"/>
            <a:pathLst>
              <a:path h="5287568" w="8886668">
                <a:moveTo>
                  <a:pt x="0" y="0"/>
                </a:moveTo>
                <a:lnTo>
                  <a:pt x="8886668" y="0"/>
                </a:lnTo>
                <a:lnTo>
                  <a:pt x="8886668" y="5287567"/>
                </a:lnTo>
                <a:lnTo>
                  <a:pt x="0" y="5287567"/>
                </a:lnTo>
                <a:lnTo>
                  <a:pt x="0" y="0"/>
                </a:lnTo>
                <a:close/>
              </a:path>
            </a:pathLst>
          </a:custGeom>
          <a:blipFill>
            <a:blip r:embed="rId3"/>
            <a:stretch>
              <a:fillRect l="0" t="0" r="0" b="0"/>
            </a:stretch>
          </a:blipFill>
        </p:spPr>
      </p:sp>
      <p:sp>
        <p:nvSpPr>
          <p:cNvPr name="TextBox 14" id="14"/>
          <p:cNvSpPr txBox="true"/>
          <p:nvPr/>
        </p:nvSpPr>
        <p:spPr>
          <a:xfrm rot="0">
            <a:off x="2047458" y="268245"/>
            <a:ext cx="5658684" cy="863600"/>
          </a:xfrm>
          <a:prstGeom prst="rect">
            <a:avLst/>
          </a:prstGeom>
        </p:spPr>
        <p:txBody>
          <a:bodyPr anchor="t" rtlCol="false" tIns="0" lIns="0" bIns="0" rIns="0">
            <a:spAutoFit/>
          </a:bodyPr>
          <a:lstStyle/>
          <a:p>
            <a:pPr algn="ctr">
              <a:lnSpc>
                <a:spcPts val="7000"/>
              </a:lnSpc>
            </a:pPr>
            <a:r>
              <a:rPr lang="en-US" b="true" sz="5000" u="sng">
                <a:solidFill>
                  <a:srgbClr val="000000"/>
                </a:solidFill>
                <a:latin typeface="Canva Sans Bold"/>
                <a:ea typeface="Canva Sans Bold"/>
                <a:cs typeface="Canva Sans Bold"/>
                <a:sym typeface="Canva Sans Bold"/>
              </a:rPr>
              <a:t>Advanced Queries</a:t>
            </a: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7261054" y="155516"/>
            <a:ext cx="2306267" cy="435009"/>
            <a:chOff x="0" y="0"/>
            <a:chExt cx="3075022" cy="580012"/>
          </a:xfrm>
        </p:grpSpPr>
        <p:sp>
          <p:nvSpPr>
            <p:cNvPr name="Freeform 3" id="3"/>
            <p:cNvSpPr/>
            <p:nvPr/>
          </p:nvSpPr>
          <p:spPr>
            <a:xfrm flipH="false" flipV="false" rot="0">
              <a:off x="0" y="0"/>
              <a:ext cx="3075051" cy="580009"/>
            </a:xfrm>
            <a:custGeom>
              <a:avLst/>
              <a:gdLst/>
              <a:ahLst/>
              <a:cxnLst/>
              <a:rect r="r" b="b" t="t" l="l"/>
              <a:pathLst>
                <a:path h="580009" w="3075051">
                  <a:moveTo>
                    <a:pt x="0" y="0"/>
                  </a:moveTo>
                  <a:lnTo>
                    <a:pt x="3075051" y="0"/>
                  </a:lnTo>
                  <a:lnTo>
                    <a:pt x="3075051" y="580009"/>
                  </a:lnTo>
                  <a:lnTo>
                    <a:pt x="0" y="580009"/>
                  </a:lnTo>
                  <a:lnTo>
                    <a:pt x="0" y="0"/>
                  </a:lnTo>
                  <a:close/>
                </a:path>
              </a:pathLst>
            </a:custGeom>
            <a:blipFill>
              <a:blip r:embed="rId2"/>
              <a:stretch>
                <a:fillRect l="0" t="0" r="0" b="0"/>
              </a:stretch>
            </a:blipFill>
          </p:spPr>
        </p:sp>
      </p:grpSp>
      <p:grpSp>
        <p:nvGrpSpPr>
          <p:cNvPr name="Group 4" id="4"/>
          <p:cNvGrpSpPr/>
          <p:nvPr/>
        </p:nvGrpSpPr>
        <p:grpSpPr>
          <a:xfrm rot="0">
            <a:off x="3230880" y="6780108"/>
            <a:ext cx="3291840" cy="389467"/>
            <a:chOff x="0" y="0"/>
            <a:chExt cx="4389120" cy="519289"/>
          </a:xfrm>
        </p:grpSpPr>
        <p:sp>
          <p:nvSpPr>
            <p:cNvPr name="Freeform 5" id="5"/>
            <p:cNvSpPr/>
            <p:nvPr/>
          </p:nvSpPr>
          <p:spPr>
            <a:xfrm flipH="false" flipV="false" rot="0">
              <a:off x="0" y="0"/>
              <a:ext cx="4389120" cy="519289"/>
            </a:xfrm>
            <a:custGeom>
              <a:avLst/>
              <a:gdLst/>
              <a:ahLst/>
              <a:cxnLst/>
              <a:rect r="r" b="b" t="t" l="l"/>
              <a:pathLst>
                <a:path h="519289" w="4389120">
                  <a:moveTo>
                    <a:pt x="0" y="0"/>
                  </a:moveTo>
                  <a:lnTo>
                    <a:pt x="4389120" y="0"/>
                  </a:lnTo>
                  <a:lnTo>
                    <a:pt x="4389120" y="519289"/>
                  </a:lnTo>
                  <a:lnTo>
                    <a:pt x="0" y="519289"/>
                  </a:lnTo>
                  <a:close/>
                </a:path>
              </a:pathLst>
            </a:custGeom>
            <a:solidFill>
              <a:srgbClr val="000000">
                <a:alpha val="0"/>
              </a:srgbClr>
            </a:solidFill>
          </p:spPr>
        </p:sp>
        <p:sp>
          <p:nvSpPr>
            <p:cNvPr name="TextBox 6" id="6"/>
            <p:cNvSpPr txBox="true"/>
            <p:nvPr/>
          </p:nvSpPr>
          <p:spPr>
            <a:xfrm>
              <a:off x="0" y="-19050"/>
              <a:ext cx="4389120" cy="538339"/>
            </a:xfrm>
            <a:prstGeom prst="rect">
              <a:avLst/>
            </a:prstGeom>
          </p:spPr>
          <p:txBody>
            <a:bodyPr anchor="ctr" rtlCol="false" tIns="0" lIns="0" bIns="0" rIns="0"/>
            <a:lstStyle/>
            <a:p>
              <a:pPr algn="ctr">
                <a:lnSpc>
                  <a:spcPts val="1152"/>
                </a:lnSpc>
              </a:pPr>
              <a:r>
                <a:rPr lang="en-US" sz="960">
                  <a:solidFill>
                    <a:srgbClr val="898989"/>
                  </a:solidFill>
                  <a:latin typeface="Calibri (MS)"/>
                  <a:ea typeface="Calibri (MS)"/>
                  <a:cs typeface="Calibri (MS)"/>
                  <a:sym typeface="Calibri (MS)"/>
                </a:rPr>
                <a:t>Department of Artificial Intelligence &amp; Machine Learning</a:t>
              </a:r>
            </a:p>
          </p:txBody>
        </p:sp>
      </p:grpSp>
      <p:grpSp>
        <p:nvGrpSpPr>
          <p:cNvPr name="Group 7" id="7"/>
          <p:cNvGrpSpPr/>
          <p:nvPr/>
        </p:nvGrpSpPr>
        <p:grpSpPr>
          <a:xfrm rot="0">
            <a:off x="6888480" y="6780108"/>
            <a:ext cx="2194560" cy="389467"/>
            <a:chOff x="0" y="0"/>
            <a:chExt cx="2926080" cy="519289"/>
          </a:xfrm>
        </p:grpSpPr>
        <p:sp>
          <p:nvSpPr>
            <p:cNvPr name="Freeform 8" id="8"/>
            <p:cNvSpPr/>
            <p:nvPr/>
          </p:nvSpPr>
          <p:spPr>
            <a:xfrm flipH="false" flipV="false" rot="0">
              <a:off x="0" y="0"/>
              <a:ext cx="2926080" cy="519289"/>
            </a:xfrm>
            <a:custGeom>
              <a:avLst/>
              <a:gdLst/>
              <a:ahLst/>
              <a:cxnLst/>
              <a:rect r="r" b="b" t="t" l="l"/>
              <a:pathLst>
                <a:path h="519289" w="2926080">
                  <a:moveTo>
                    <a:pt x="0" y="0"/>
                  </a:moveTo>
                  <a:lnTo>
                    <a:pt x="2926080" y="0"/>
                  </a:lnTo>
                  <a:lnTo>
                    <a:pt x="2926080" y="519289"/>
                  </a:lnTo>
                  <a:lnTo>
                    <a:pt x="0" y="519289"/>
                  </a:lnTo>
                  <a:close/>
                </a:path>
              </a:pathLst>
            </a:custGeom>
            <a:solidFill>
              <a:srgbClr val="000000">
                <a:alpha val="0"/>
              </a:srgbClr>
            </a:solidFill>
          </p:spPr>
        </p:sp>
        <p:sp>
          <p:nvSpPr>
            <p:cNvPr name="TextBox 9" id="9"/>
            <p:cNvSpPr txBox="true"/>
            <p:nvPr/>
          </p:nvSpPr>
          <p:spPr>
            <a:xfrm>
              <a:off x="0" y="-19050"/>
              <a:ext cx="2926080" cy="538339"/>
            </a:xfrm>
            <a:prstGeom prst="rect">
              <a:avLst/>
            </a:prstGeom>
          </p:spPr>
          <p:txBody>
            <a:bodyPr anchor="ctr" rtlCol="false" tIns="0" lIns="0" bIns="0" rIns="0"/>
            <a:lstStyle/>
            <a:p>
              <a:pPr algn="r">
                <a:lnSpc>
                  <a:spcPts val="1152"/>
                </a:lnSpc>
              </a:pPr>
              <a:r>
                <a:rPr lang="en-US" sz="960">
                  <a:solidFill>
                    <a:srgbClr val="898989"/>
                  </a:solidFill>
                  <a:latin typeface="Calibri (MS)"/>
                  <a:ea typeface="Calibri (MS)"/>
                  <a:cs typeface="Calibri (MS)"/>
                  <a:sym typeface="Calibri (MS)"/>
                </a:rPr>
                <a:t>27</a:t>
              </a:r>
            </a:p>
          </p:txBody>
        </p:sp>
      </p:grpSp>
      <p:grpSp>
        <p:nvGrpSpPr>
          <p:cNvPr name="Group 10" id="10"/>
          <p:cNvGrpSpPr/>
          <p:nvPr/>
        </p:nvGrpSpPr>
        <p:grpSpPr>
          <a:xfrm rot="0">
            <a:off x="252447" y="6780108"/>
            <a:ext cx="2194560" cy="389467"/>
            <a:chOff x="0" y="0"/>
            <a:chExt cx="2926080" cy="519289"/>
          </a:xfrm>
        </p:grpSpPr>
        <p:sp>
          <p:nvSpPr>
            <p:cNvPr name="Freeform 11" id="11"/>
            <p:cNvSpPr/>
            <p:nvPr/>
          </p:nvSpPr>
          <p:spPr>
            <a:xfrm flipH="false" flipV="false" rot="0">
              <a:off x="0" y="0"/>
              <a:ext cx="2926080" cy="519289"/>
            </a:xfrm>
            <a:custGeom>
              <a:avLst/>
              <a:gdLst/>
              <a:ahLst/>
              <a:cxnLst/>
              <a:rect r="r" b="b" t="t" l="l"/>
              <a:pathLst>
                <a:path h="519289" w="2926080">
                  <a:moveTo>
                    <a:pt x="0" y="0"/>
                  </a:moveTo>
                  <a:lnTo>
                    <a:pt x="2926080" y="0"/>
                  </a:lnTo>
                  <a:lnTo>
                    <a:pt x="2926080" y="519289"/>
                  </a:lnTo>
                  <a:lnTo>
                    <a:pt x="0" y="519289"/>
                  </a:lnTo>
                  <a:close/>
                </a:path>
              </a:pathLst>
            </a:custGeom>
            <a:solidFill>
              <a:srgbClr val="000000">
                <a:alpha val="0"/>
              </a:srgbClr>
            </a:solidFill>
          </p:spPr>
        </p:sp>
        <p:sp>
          <p:nvSpPr>
            <p:cNvPr name="TextBox 12" id="12"/>
            <p:cNvSpPr txBox="true"/>
            <p:nvPr/>
          </p:nvSpPr>
          <p:spPr>
            <a:xfrm>
              <a:off x="0" y="-19050"/>
              <a:ext cx="2926080" cy="538339"/>
            </a:xfrm>
            <a:prstGeom prst="rect">
              <a:avLst/>
            </a:prstGeom>
          </p:spPr>
          <p:txBody>
            <a:bodyPr anchor="ctr" rtlCol="false" tIns="0" lIns="0" bIns="0" rIns="0"/>
            <a:lstStyle/>
            <a:p>
              <a:pPr algn="l">
                <a:lnSpc>
                  <a:spcPts val="1152"/>
                </a:lnSpc>
              </a:pPr>
              <a:r>
                <a:rPr lang="en-US" sz="960">
                  <a:solidFill>
                    <a:srgbClr val="898989"/>
                  </a:solidFill>
                  <a:latin typeface="Calibri (MS)"/>
                  <a:ea typeface="Calibri (MS)"/>
                  <a:cs typeface="Calibri (MS)"/>
                  <a:sym typeface="Calibri (MS)"/>
                </a:rPr>
                <a:t>4-11-25</a:t>
              </a:r>
            </a:p>
          </p:txBody>
        </p:sp>
      </p:grpSp>
      <p:sp>
        <p:nvSpPr>
          <p:cNvPr name="Freeform 13" id="13"/>
          <p:cNvSpPr/>
          <p:nvPr/>
        </p:nvSpPr>
        <p:spPr>
          <a:xfrm flipH="false" flipV="false" rot="0">
            <a:off x="1199340" y="1230059"/>
            <a:ext cx="7354920" cy="5451835"/>
          </a:xfrm>
          <a:custGeom>
            <a:avLst/>
            <a:gdLst/>
            <a:ahLst/>
            <a:cxnLst/>
            <a:rect r="r" b="b" t="t" l="l"/>
            <a:pathLst>
              <a:path h="5451835" w="7354920">
                <a:moveTo>
                  <a:pt x="0" y="0"/>
                </a:moveTo>
                <a:lnTo>
                  <a:pt x="7354920" y="0"/>
                </a:lnTo>
                <a:lnTo>
                  <a:pt x="7354920" y="5451835"/>
                </a:lnTo>
                <a:lnTo>
                  <a:pt x="0" y="5451835"/>
                </a:lnTo>
                <a:lnTo>
                  <a:pt x="0" y="0"/>
                </a:lnTo>
                <a:close/>
              </a:path>
            </a:pathLst>
          </a:custGeom>
          <a:blipFill>
            <a:blip r:embed="rId3"/>
            <a:stretch>
              <a:fillRect l="0" t="0" r="0" b="0"/>
            </a:stretch>
          </a:blipFill>
        </p:spPr>
      </p:sp>
      <p:sp>
        <p:nvSpPr>
          <p:cNvPr name="TextBox 14" id="14"/>
          <p:cNvSpPr txBox="true"/>
          <p:nvPr/>
        </p:nvSpPr>
        <p:spPr>
          <a:xfrm rot="0">
            <a:off x="2047458" y="268245"/>
            <a:ext cx="5658684" cy="863600"/>
          </a:xfrm>
          <a:prstGeom prst="rect">
            <a:avLst/>
          </a:prstGeom>
        </p:spPr>
        <p:txBody>
          <a:bodyPr anchor="t" rtlCol="false" tIns="0" lIns="0" bIns="0" rIns="0">
            <a:spAutoFit/>
          </a:bodyPr>
          <a:lstStyle/>
          <a:p>
            <a:pPr algn="ctr">
              <a:lnSpc>
                <a:spcPts val="7000"/>
              </a:lnSpc>
            </a:pPr>
            <a:r>
              <a:rPr lang="en-US" b="true" sz="5000" u="sng">
                <a:solidFill>
                  <a:srgbClr val="000000"/>
                </a:solidFill>
                <a:latin typeface="Canva Sans Bold"/>
                <a:ea typeface="Canva Sans Bold"/>
                <a:cs typeface="Canva Sans Bold"/>
                <a:sym typeface="Canva Sans Bold"/>
              </a:rPr>
              <a:t>Advanced Queries</a:t>
            </a:r>
          </a:p>
        </p:txBody>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7261054" y="155516"/>
            <a:ext cx="2306267" cy="435009"/>
            <a:chOff x="0" y="0"/>
            <a:chExt cx="3075022" cy="580012"/>
          </a:xfrm>
        </p:grpSpPr>
        <p:sp>
          <p:nvSpPr>
            <p:cNvPr name="Freeform 3" id="3"/>
            <p:cNvSpPr/>
            <p:nvPr/>
          </p:nvSpPr>
          <p:spPr>
            <a:xfrm flipH="false" flipV="false" rot="0">
              <a:off x="0" y="0"/>
              <a:ext cx="3075051" cy="580009"/>
            </a:xfrm>
            <a:custGeom>
              <a:avLst/>
              <a:gdLst/>
              <a:ahLst/>
              <a:cxnLst/>
              <a:rect r="r" b="b" t="t" l="l"/>
              <a:pathLst>
                <a:path h="580009" w="3075051">
                  <a:moveTo>
                    <a:pt x="0" y="0"/>
                  </a:moveTo>
                  <a:lnTo>
                    <a:pt x="3075051" y="0"/>
                  </a:lnTo>
                  <a:lnTo>
                    <a:pt x="3075051" y="580009"/>
                  </a:lnTo>
                  <a:lnTo>
                    <a:pt x="0" y="580009"/>
                  </a:lnTo>
                  <a:lnTo>
                    <a:pt x="0" y="0"/>
                  </a:lnTo>
                  <a:close/>
                </a:path>
              </a:pathLst>
            </a:custGeom>
            <a:blipFill>
              <a:blip r:embed="rId2"/>
              <a:stretch>
                <a:fillRect l="0" t="0" r="0" b="0"/>
              </a:stretch>
            </a:blipFill>
          </p:spPr>
        </p:sp>
      </p:grpSp>
      <p:grpSp>
        <p:nvGrpSpPr>
          <p:cNvPr name="Group 4" id="4"/>
          <p:cNvGrpSpPr/>
          <p:nvPr/>
        </p:nvGrpSpPr>
        <p:grpSpPr>
          <a:xfrm rot="0">
            <a:off x="3230880" y="6780108"/>
            <a:ext cx="3291840" cy="389467"/>
            <a:chOff x="0" y="0"/>
            <a:chExt cx="4389120" cy="519289"/>
          </a:xfrm>
        </p:grpSpPr>
        <p:sp>
          <p:nvSpPr>
            <p:cNvPr name="Freeform 5" id="5"/>
            <p:cNvSpPr/>
            <p:nvPr/>
          </p:nvSpPr>
          <p:spPr>
            <a:xfrm flipH="false" flipV="false" rot="0">
              <a:off x="0" y="0"/>
              <a:ext cx="4389120" cy="519289"/>
            </a:xfrm>
            <a:custGeom>
              <a:avLst/>
              <a:gdLst/>
              <a:ahLst/>
              <a:cxnLst/>
              <a:rect r="r" b="b" t="t" l="l"/>
              <a:pathLst>
                <a:path h="519289" w="4389120">
                  <a:moveTo>
                    <a:pt x="0" y="0"/>
                  </a:moveTo>
                  <a:lnTo>
                    <a:pt x="4389120" y="0"/>
                  </a:lnTo>
                  <a:lnTo>
                    <a:pt x="4389120" y="519289"/>
                  </a:lnTo>
                  <a:lnTo>
                    <a:pt x="0" y="519289"/>
                  </a:lnTo>
                  <a:close/>
                </a:path>
              </a:pathLst>
            </a:custGeom>
            <a:solidFill>
              <a:srgbClr val="000000">
                <a:alpha val="0"/>
              </a:srgbClr>
            </a:solidFill>
          </p:spPr>
        </p:sp>
        <p:sp>
          <p:nvSpPr>
            <p:cNvPr name="TextBox 6" id="6"/>
            <p:cNvSpPr txBox="true"/>
            <p:nvPr/>
          </p:nvSpPr>
          <p:spPr>
            <a:xfrm>
              <a:off x="0" y="-19050"/>
              <a:ext cx="4389120" cy="538339"/>
            </a:xfrm>
            <a:prstGeom prst="rect">
              <a:avLst/>
            </a:prstGeom>
          </p:spPr>
          <p:txBody>
            <a:bodyPr anchor="ctr" rtlCol="false" tIns="0" lIns="0" bIns="0" rIns="0"/>
            <a:lstStyle/>
            <a:p>
              <a:pPr algn="ctr">
                <a:lnSpc>
                  <a:spcPts val="1152"/>
                </a:lnSpc>
              </a:pPr>
              <a:r>
                <a:rPr lang="en-US" sz="960">
                  <a:solidFill>
                    <a:srgbClr val="898989"/>
                  </a:solidFill>
                  <a:latin typeface="Calibri (MS)"/>
                  <a:ea typeface="Calibri (MS)"/>
                  <a:cs typeface="Calibri (MS)"/>
                  <a:sym typeface="Calibri (MS)"/>
                </a:rPr>
                <a:t>Department of Artificial Intelligence &amp; Machine Learning</a:t>
              </a:r>
            </a:p>
          </p:txBody>
        </p:sp>
      </p:grpSp>
      <p:grpSp>
        <p:nvGrpSpPr>
          <p:cNvPr name="Group 7" id="7"/>
          <p:cNvGrpSpPr/>
          <p:nvPr/>
        </p:nvGrpSpPr>
        <p:grpSpPr>
          <a:xfrm rot="0">
            <a:off x="6888480" y="6780108"/>
            <a:ext cx="2194560" cy="389467"/>
            <a:chOff x="0" y="0"/>
            <a:chExt cx="2926080" cy="519289"/>
          </a:xfrm>
        </p:grpSpPr>
        <p:sp>
          <p:nvSpPr>
            <p:cNvPr name="Freeform 8" id="8"/>
            <p:cNvSpPr/>
            <p:nvPr/>
          </p:nvSpPr>
          <p:spPr>
            <a:xfrm flipH="false" flipV="false" rot="0">
              <a:off x="0" y="0"/>
              <a:ext cx="2926080" cy="519289"/>
            </a:xfrm>
            <a:custGeom>
              <a:avLst/>
              <a:gdLst/>
              <a:ahLst/>
              <a:cxnLst/>
              <a:rect r="r" b="b" t="t" l="l"/>
              <a:pathLst>
                <a:path h="519289" w="2926080">
                  <a:moveTo>
                    <a:pt x="0" y="0"/>
                  </a:moveTo>
                  <a:lnTo>
                    <a:pt x="2926080" y="0"/>
                  </a:lnTo>
                  <a:lnTo>
                    <a:pt x="2926080" y="519289"/>
                  </a:lnTo>
                  <a:lnTo>
                    <a:pt x="0" y="519289"/>
                  </a:lnTo>
                  <a:close/>
                </a:path>
              </a:pathLst>
            </a:custGeom>
            <a:solidFill>
              <a:srgbClr val="000000">
                <a:alpha val="0"/>
              </a:srgbClr>
            </a:solidFill>
          </p:spPr>
        </p:sp>
        <p:sp>
          <p:nvSpPr>
            <p:cNvPr name="TextBox 9" id="9"/>
            <p:cNvSpPr txBox="true"/>
            <p:nvPr/>
          </p:nvSpPr>
          <p:spPr>
            <a:xfrm>
              <a:off x="0" y="-19050"/>
              <a:ext cx="2926080" cy="538339"/>
            </a:xfrm>
            <a:prstGeom prst="rect">
              <a:avLst/>
            </a:prstGeom>
          </p:spPr>
          <p:txBody>
            <a:bodyPr anchor="ctr" rtlCol="false" tIns="0" lIns="0" bIns="0" rIns="0"/>
            <a:lstStyle/>
            <a:p>
              <a:pPr algn="r">
                <a:lnSpc>
                  <a:spcPts val="1152"/>
                </a:lnSpc>
              </a:pPr>
              <a:r>
                <a:rPr lang="en-US" sz="960">
                  <a:solidFill>
                    <a:srgbClr val="898989"/>
                  </a:solidFill>
                  <a:latin typeface="Calibri (MS)"/>
                  <a:ea typeface="Calibri (MS)"/>
                  <a:cs typeface="Calibri (MS)"/>
                  <a:sym typeface="Calibri (MS)"/>
                </a:rPr>
                <a:t>27</a:t>
              </a:r>
            </a:p>
          </p:txBody>
        </p:sp>
      </p:grpSp>
      <p:grpSp>
        <p:nvGrpSpPr>
          <p:cNvPr name="Group 10" id="10"/>
          <p:cNvGrpSpPr/>
          <p:nvPr/>
        </p:nvGrpSpPr>
        <p:grpSpPr>
          <a:xfrm rot="0">
            <a:off x="252447" y="6780108"/>
            <a:ext cx="2194560" cy="389467"/>
            <a:chOff x="0" y="0"/>
            <a:chExt cx="2926080" cy="519289"/>
          </a:xfrm>
        </p:grpSpPr>
        <p:sp>
          <p:nvSpPr>
            <p:cNvPr name="Freeform 11" id="11"/>
            <p:cNvSpPr/>
            <p:nvPr/>
          </p:nvSpPr>
          <p:spPr>
            <a:xfrm flipH="false" flipV="false" rot="0">
              <a:off x="0" y="0"/>
              <a:ext cx="2926080" cy="519289"/>
            </a:xfrm>
            <a:custGeom>
              <a:avLst/>
              <a:gdLst/>
              <a:ahLst/>
              <a:cxnLst/>
              <a:rect r="r" b="b" t="t" l="l"/>
              <a:pathLst>
                <a:path h="519289" w="2926080">
                  <a:moveTo>
                    <a:pt x="0" y="0"/>
                  </a:moveTo>
                  <a:lnTo>
                    <a:pt x="2926080" y="0"/>
                  </a:lnTo>
                  <a:lnTo>
                    <a:pt x="2926080" y="519289"/>
                  </a:lnTo>
                  <a:lnTo>
                    <a:pt x="0" y="519289"/>
                  </a:lnTo>
                  <a:close/>
                </a:path>
              </a:pathLst>
            </a:custGeom>
            <a:solidFill>
              <a:srgbClr val="000000">
                <a:alpha val="0"/>
              </a:srgbClr>
            </a:solidFill>
          </p:spPr>
        </p:sp>
        <p:sp>
          <p:nvSpPr>
            <p:cNvPr name="TextBox 12" id="12"/>
            <p:cNvSpPr txBox="true"/>
            <p:nvPr/>
          </p:nvSpPr>
          <p:spPr>
            <a:xfrm>
              <a:off x="0" y="-19050"/>
              <a:ext cx="2926080" cy="538339"/>
            </a:xfrm>
            <a:prstGeom prst="rect">
              <a:avLst/>
            </a:prstGeom>
          </p:spPr>
          <p:txBody>
            <a:bodyPr anchor="ctr" rtlCol="false" tIns="0" lIns="0" bIns="0" rIns="0"/>
            <a:lstStyle/>
            <a:p>
              <a:pPr algn="l">
                <a:lnSpc>
                  <a:spcPts val="1152"/>
                </a:lnSpc>
              </a:pPr>
              <a:r>
                <a:rPr lang="en-US" sz="960">
                  <a:solidFill>
                    <a:srgbClr val="898989"/>
                  </a:solidFill>
                  <a:latin typeface="Calibri (MS)"/>
                  <a:ea typeface="Calibri (MS)"/>
                  <a:cs typeface="Calibri (MS)"/>
                  <a:sym typeface="Calibri (MS)"/>
                </a:rPr>
                <a:t>4-11-25</a:t>
              </a:r>
            </a:p>
          </p:txBody>
        </p:sp>
      </p:grpSp>
      <p:sp>
        <p:nvSpPr>
          <p:cNvPr name="Freeform 13" id="13"/>
          <p:cNvSpPr/>
          <p:nvPr/>
        </p:nvSpPr>
        <p:spPr>
          <a:xfrm flipH="false" flipV="false" rot="0">
            <a:off x="1549158" y="1288184"/>
            <a:ext cx="6974622" cy="5335586"/>
          </a:xfrm>
          <a:custGeom>
            <a:avLst/>
            <a:gdLst/>
            <a:ahLst/>
            <a:cxnLst/>
            <a:rect r="r" b="b" t="t" l="l"/>
            <a:pathLst>
              <a:path h="5335586" w="6974622">
                <a:moveTo>
                  <a:pt x="0" y="0"/>
                </a:moveTo>
                <a:lnTo>
                  <a:pt x="6974622" y="0"/>
                </a:lnTo>
                <a:lnTo>
                  <a:pt x="6974622" y="5335585"/>
                </a:lnTo>
                <a:lnTo>
                  <a:pt x="0" y="5335585"/>
                </a:lnTo>
                <a:lnTo>
                  <a:pt x="0" y="0"/>
                </a:lnTo>
                <a:close/>
              </a:path>
            </a:pathLst>
          </a:custGeom>
          <a:blipFill>
            <a:blip r:embed="rId3"/>
            <a:stretch>
              <a:fillRect l="0" t="0" r="0" b="0"/>
            </a:stretch>
          </a:blipFill>
        </p:spPr>
      </p:sp>
      <p:sp>
        <p:nvSpPr>
          <p:cNvPr name="TextBox 14" id="14"/>
          <p:cNvSpPr txBox="true"/>
          <p:nvPr/>
        </p:nvSpPr>
        <p:spPr>
          <a:xfrm rot="0">
            <a:off x="2047458" y="268245"/>
            <a:ext cx="5658684" cy="863600"/>
          </a:xfrm>
          <a:prstGeom prst="rect">
            <a:avLst/>
          </a:prstGeom>
        </p:spPr>
        <p:txBody>
          <a:bodyPr anchor="t" rtlCol="false" tIns="0" lIns="0" bIns="0" rIns="0">
            <a:spAutoFit/>
          </a:bodyPr>
          <a:lstStyle/>
          <a:p>
            <a:pPr algn="ctr">
              <a:lnSpc>
                <a:spcPts val="7000"/>
              </a:lnSpc>
            </a:pPr>
            <a:r>
              <a:rPr lang="en-US" b="true" sz="5000" u="sng">
                <a:solidFill>
                  <a:srgbClr val="000000"/>
                </a:solidFill>
                <a:latin typeface="Canva Sans Bold"/>
                <a:ea typeface="Canva Sans Bold"/>
                <a:cs typeface="Canva Sans Bold"/>
                <a:sym typeface="Canva Sans Bold"/>
              </a:rPr>
              <a:t>Advanced Queries</a:t>
            </a:r>
          </a:p>
        </p:txBody>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7261054" y="155516"/>
            <a:ext cx="2306267" cy="435009"/>
            <a:chOff x="0" y="0"/>
            <a:chExt cx="3075022" cy="580012"/>
          </a:xfrm>
        </p:grpSpPr>
        <p:sp>
          <p:nvSpPr>
            <p:cNvPr name="Freeform 3" id="3"/>
            <p:cNvSpPr/>
            <p:nvPr/>
          </p:nvSpPr>
          <p:spPr>
            <a:xfrm flipH="false" flipV="false" rot="0">
              <a:off x="0" y="0"/>
              <a:ext cx="3075051" cy="580009"/>
            </a:xfrm>
            <a:custGeom>
              <a:avLst/>
              <a:gdLst/>
              <a:ahLst/>
              <a:cxnLst/>
              <a:rect r="r" b="b" t="t" l="l"/>
              <a:pathLst>
                <a:path h="580009" w="3075051">
                  <a:moveTo>
                    <a:pt x="0" y="0"/>
                  </a:moveTo>
                  <a:lnTo>
                    <a:pt x="3075051" y="0"/>
                  </a:lnTo>
                  <a:lnTo>
                    <a:pt x="3075051" y="580009"/>
                  </a:lnTo>
                  <a:lnTo>
                    <a:pt x="0" y="580009"/>
                  </a:lnTo>
                  <a:lnTo>
                    <a:pt x="0" y="0"/>
                  </a:lnTo>
                  <a:close/>
                </a:path>
              </a:pathLst>
            </a:custGeom>
            <a:blipFill>
              <a:blip r:embed="rId2"/>
              <a:stretch>
                <a:fillRect l="0" t="0" r="0" b="0"/>
              </a:stretch>
            </a:blipFill>
          </p:spPr>
        </p:sp>
      </p:grpSp>
      <p:grpSp>
        <p:nvGrpSpPr>
          <p:cNvPr name="Group 4" id="4"/>
          <p:cNvGrpSpPr/>
          <p:nvPr/>
        </p:nvGrpSpPr>
        <p:grpSpPr>
          <a:xfrm rot="0">
            <a:off x="3230880" y="6780108"/>
            <a:ext cx="3291840" cy="389467"/>
            <a:chOff x="0" y="0"/>
            <a:chExt cx="4389120" cy="519289"/>
          </a:xfrm>
        </p:grpSpPr>
        <p:sp>
          <p:nvSpPr>
            <p:cNvPr name="Freeform 5" id="5"/>
            <p:cNvSpPr/>
            <p:nvPr/>
          </p:nvSpPr>
          <p:spPr>
            <a:xfrm flipH="false" flipV="false" rot="0">
              <a:off x="0" y="0"/>
              <a:ext cx="4389120" cy="519289"/>
            </a:xfrm>
            <a:custGeom>
              <a:avLst/>
              <a:gdLst/>
              <a:ahLst/>
              <a:cxnLst/>
              <a:rect r="r" b="b" t="t" l="l"/>
              <a:pathLst>
                <a:path h="519289" w="4389120">
                  <a:moveTo>
                    <a:pt x="0" y="0"/>
                  </a:moveTo>
                  <a:lnTo>
                    <a:pt x="4389120" y="0"/>
                  </a:lnTo>
                  <a:lnTo>
                    <a:pt x="4389120" y="519289"/>
                  </a:lnTo>
                  <a:lnTo>
                    <a:pt x="0" y="519289"/>
                  </a:lnTo>
                  <a:close/>
                </a:path>
              </a:pathLst>
            </a:custGeom>
            <a:solidFill>
              <a:srgbClr val="000000">
                <a:alpha val="0"/>
              </a:srgbClr>
            </a:solidFill>
          </p:spPr>
        </p:sp>
        <p:sp>
          <p:nvSpPr>
            <p:cNvPr name="TextBox 6" id="6"/>
            <p:cNvSpPr txBox="true"/>
            <p:nvPr/>
          </p:nvSpPr>
          <p:spPr>
            <a:xfrm>
              <a:off x="0" y="-19050"/>
              <a:ext cx="4389120" cy="538339"/>
            </a:xfrm>
            <a:prstGeom prst="rect">
              <a:avLst/>
            </a:prstGeom>
          </p:spPr>
          <p:txBody>
            <a:bodyPr anchor="ctr" rtlCol="false" tIns="0" lIns="0" bIns="0" rIns="0"/>
            <a:lstStyle/>
            <a:p>
              <a:pPr algn="ctr">
                <a:lnSpc>
                  <a:spcPts val="1152"/>
                </a:lnSpc>
              </a:pPr>
              <a:r>
                <a:rPr lang="en-US" sz="960">
                  <a:solidFill>
                    <a:srgbClr val="898989"/>
                  </a:solidFill>
                  <a:latin typeface="Calibri (MS)"/>
                  <a:ea typeface="Calibri (MS)"/>
                  <a:cs typeface="Calibri (MS)"/>
                  <a:sym typeface="Calibri (MS)"/>
                </a:rPr>
                <a:t>Department of Artificial Intelligence &amp; Machine Learning</a:t>
              </a:r>
            </a:p>
          </p:txBody>
        </p:sp>
      </p:grpSp>
      <p:grpSp>
        <p:nvGrpSpPr>
          <p:cNvPr name="Group 7" id="7"/>
          <p:cNvGrpSpPr/>
          <p:nvPr/>
        </p:nvGrpSpPr>
        <p:grpSpPr>
          <a:xfrm rot="0">
            <a:off x="6888480" y="6780108"/>
            <a:ext cx="2194560" cy="389467"/>
            <a:chOff x="0" y="0"/>
            <a:chExt cx="2926080" cy="519289"/>
          </a:xfrm>
        </p:grpSpPr>
        <p:sp>
          <p:nvSpPr>
            <p:cNvPr name="Freeform 8" id="8"/>
            <p:cNvSpPr/>
            <p:nvPr/>
          </p:nvSpPr>
          <p:spPr>
            <a:xfrm flipH="false" flipV="false" rot="0">
              <a:off x="0" y="0"/>
              <a:ext cx="2926080" cy="519289"/>
            </a:xfrm>
            <a:custGeom>
              <a:avLst/>
              <a:gdLst/>
              <a:ahLst/>
              <a:cxnLst/>
              <a:rect r="r" b="b" t="t" l="l"/>
              <a:pathLst>
                <a:path h="519289" w="2926080">
                  <a:moveTo>
                    <a:pt x="0" y="0"/>
                  </a:moveTo>
                  <a:lnTo>
                    <a:pt x="2926080" y="0"/>
                  </a:lnTo>
                  <a:lnTo>
                    <a:pt x="2926080" y="519289"/>
                  </a:lnTo>
                  <a:lnTo>
                    <a:pt x="0" y="519289"/>
                  </a:lnTo>
                  <a:close/>
                </a:path>
              </a:pathLst>
            </a:custGeom>
            <a:solidFill>
              <a:srgbClr val="000000">
                <a:alpha val="0"/>
              </a:srgbClr>
            </a:solidFill>
          </p:spPr>
        </p:sp>
        <p:sp>
          <p:nvSpPr>
            <p:cNvPr name="TextBox 9" id="9"/>
            <p:cNvSpPr txBox="true"/>
            <p:nvPr/>
          </p:nvSpPr>
          <p:spPr>
            <a:xfrm>
              <a:off x="0" y="-19050"/>
              <a:ext cx="2926080" cy="538339"/>
            </a:xfrm>
            <a:prstGeom prst="rect">
              <a:avLst/>
            </a:prstGeom>
          </p:spPr>
          <p:txBody>
            <a:bodyPr anchor="ctr" rtlCol="false" tIns="0" lIns="0" bIns="0" rIns="0"/>
            <a:lstStyle/>
            <a:p>
              <a:pPr algn="r">
                <a:lnSpc>
                  <a:spcPts val="1152"/>
                </a:lnSpc>
              </a:pPr>
              <a:r>
                <a:rPr lang="en-US" sz="960">
                  <a:solidFill>
                    <a:srgbClr val="898989"/>
                  </a:solidFill>
                  <a:latin typeface="Calibri (MS)"/>
                  <a:ea typeface="Calibri (MS)"/>
                  <a:cs typeface="Calibri (MS)"/>
                  <a:sym typeface="Calibri (MS)"/>
                </a:rPr>
                <a:t>27</a:t>
              </a:r>
            </a:p>
          </p:txBody>
        </p:sp>
      </p:grpSp>
      <p:grpSp>
        <p:nvGrpSpPr>
          <p:cNvPr name="Group 10" id="10"/>
          <p:cNvGrpSpPr/>
          <p:nvPr/>
        </p:nvGrpSpPr>
        <p:grpSpPr>
          <a:xfrm rot="0">
            <a:off x="252447" y="6780108"/>
            <a:ext cx="2194560" cy="389467"/>
            <a:chOff x="0" y="0"/>
            <a:chExt cx="2926080" cy="519289"/>
          </a:xfrm>
        </p:grpSpPr>
        <p:sp>
          <p:nvSpPr>
            <p:cNvPr name="Freeform 11" id="11"/>
            <p:cNvSpPr/>
            <p:nvPr/>
          </p:nvSpPr>
          <p:spPr>
            <a:xfrm flipH="false" flipV="false" rot="0">
              <a:off x="0" y="0"/>
              <a:ext cx="2926080" cy="519289"/>
            </a:xfrm>
            <a:custGeom>
              <a:avLst/>
              <a:gdLst/>
              <a:ahLst/>
              <a:cxnLst/>
              <a:rect r="r" b="b" t="t" l="l"/>
              <a:pathLst>
                <a:path h="519289" w="2926080">
                  <a:moveTo>
                    <a:pt x="0" y="0"/>
                  </a:moveTo>
                  <a:lnTo>
                    <a:pt x="2926080" y="0"/>
                  </a:lnTo>
                  <a:lnTo>
                    <a:pt x="2926080" y="519289"/>
                  </a:lnTo>
                  <a:lnTo>
                    <a:pt x="0" y="519289"/>
                  </a:lnTo>
                  <a:close/>
                </a:path>
              </a:pathLst>
            </a:custGeom>
            <a:solidFill>
              <a:srgbClr val="000000">
                <a:alpha val="0"/>
              </a:srgbClr>
            </a:solidFill>
          </p:spPr>
        </p:sp>
        <p:sp>
          <p:nvSpPr>
            <p:cNvPr name="TextBox 12" id="12"/>
            <p:cNvSpPr txBox="true"/>
            <p:nvPr/>
          </p:nvSpPr>
          <p:spPr>
            <a:xfrm>
              <a:off x="0" y="-19050"/>
              <a:ext cx="2926080" cy="538339"/>
            </a:xfrm>
            <a:prstGeom prst="rect">
              <a:avLst/>
            </a:prstGeom>
          </p:spPr>
          <p:txBody>
            <a:bodyPr anchor="ctr" rtlCol="false" tIns="0" lIns="0" bIns="0" rIns="0"/>
            <a:lstStyle/>
            <a:p>
              <a:pPr algn="l">
                <a:lnSpc>
                  <a:spcPts val="1152"/>
                </a:lnSpc>
              </a:pPr>
              <a:r>
                <a:rPr lang="en-US" sz="960">
                  <a:solidFill>
                    <a:srgbClr val="898989"/>
                  </a:solidFill>
                  <a:latin typeface="Calibri (MS)"/>
                  <a:ea typeface="Calibri (MS)"/>
                  <a:cs typeface="Calibri (MS)"/>
                  <a:sym typeface="Calibri (MS)"/>
                </a:rPr>
                <a:t>4-11-25</a:t>
              </a:r>
            </a:p>
          </p:txBody>
        </p:sp>
      </p:grpSp>
      <p:sp>
        <p:nvSpPr>
          <p:cNvPr name="Freeform 13" id="13"/>
          <p:cNvSpPr/>
          <p:nvPr/>
        </p:nvSpPr>
        <p:spPr>
          <a:xfrm flipH="false" flipV="false" rot="0">
            <a:off x="62660" y="1653714"/>
            <a:ext cx="9635613" cy="4010824"/>
          </a:xfrm>
          <a:custGeom>
            <a:avLst/>
            <a:gdLst/>
            <a:ahLst/>
            <a:cxnLst/>
            <a:rect r="r" b="b" t="t" l="l"/>
            <a:pathLst>
              <a:path h="4010824" w="9635613">
                <a:moveTo>
                  <a:pt x="0" y="0"/>
                </a:moveTo>
                <a:lnTo>
                  <a:pt x="9635614" y="0"/>
                </a:lnTo>
                <a:lnTo>
                  <a:pt x="9635614" y="4010824"/>
                </a:lnTo>
                <a:lnTo>
                  <a:pt x="0" y="4010824"/>
                </a:lnTo>
                <a:lnTo>
                  <a:pt x="0" y="0"/>
                </a:lnTo>
                <a:close/>
              </a:path>
            </a:pathLst>
          </a:custGeom>
          <a:blipFill>
            <a:blip r:embed="rId3"/>
            <a:stretch>
              <a:fillRect l="0" t="0" r="0" b="0"/>
            </a:stretch>
          </a:blipFill>
        </p:spPr>
      </p:sp>
      <p:sp>
        <p:nvSpPr>
          <p:cNvPr name="TextBox 14" id="14"/>
          <p:cNvSpPr txBox="true"/>
          <p:nvPr/>
        </p:nvSpPr>
        <p:spPr>
          <a:xfrm rot="0">
            <a:off x="2047458" y="268245"/>
            <a:ext cx="5658684" cy="863600"/>
          </a:xfrm>
          <a:prstGeom prst="rect">
            <a:avLst/>
          </a:prstGeom>
        </p:spPr>
        <p:txBody>
          <a:bodyPr anchor="t" rtlCol="false" tIns="0" lIns="0" bIns="0" rIns="0">
            <a:spAutoFit/>
          </a:bodyPr>
          <a:lstStyle/>
          <a:p>
            <a:pPr algn="ctr">
              <a:lnSpc>
                <a:spcPts val="7000"/>
              </a:lnSpc>
            </a:pPr>
            <a:r>
              <a:rPr lang="en-US" b="true" sz="5000" u="sng">
                <a:solidFill>
                  <a:srgbClr val="000000"/>
                </a:solidFill>
                <a:latin typeface="Canva Sans Bold"/>
                <a:ea typeface="Canva Sans Bold"/>
                <a:cs typeface="Canva Sans Bold"/>
                <a:sym typeface="Canva Sans Bold"/>
              </a:rPr>
              <a:t>Advanced Queries</a:t>
            </a:r>
          </a:p>
        </p:txBody>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7261054" y="155516"/>
            <a:ext cx="2306267" cy="435009"/>
            <a:chOff x="0" y="0"/>
            <a:chExt cx="3075022" cy="580012"/>
          </a:xfrm>
        </p:grpSpPr>
        <p:sp>
          <p:nvSpPr>
            <p:cNvPr name="Freeform 3" id="3"/>
            <p:cNvSpPr/>
            <p:nvPr/>
          </p:nvSpPr>
          <p:spPr>
            <a:xfrm flipH="false" flipV="false" rot="0">
              <a:off x="0" y="0"/>
              <a:ext cx="3075051" cy="580009"/>
            </a:xfrm>
            <a:custGeom>
              <a:avLst/>
              <a:gdLst/>
              <a:ahLst/>
              <a:cxnLst/>
              <a:rect r="r" b="b" t="t" l="l"/>
              <a:pathLst>
                <a:path h="580009" w="3075051">
                  <a:moveTo>
                    <a:pt x="0" y="0"/>
                  </a:moveTo>
                  <a:lnTo>
                    <a:pt x="3075051" y="0"/>
                  </a:lnTo>
                  <a:lnTo>
                    <a:pt x="3075051" y="580009"/>
                  </a:lnTo>
                  <a:lnTo>
                    <a:pt x="0" y="580009"/>
                  </a:lnTo>
                  <a:lnTo>
                    <a:pt x="0" y="0"/>
                  </a:lnTo>
                  <a:close/>
                </a:path>
              </a:pathLst>
            </a:custGeom>
            <a:blipFill>
              <a:blip r:embed="rId2"/>
              <a:stretch>
                <a:fillRect l="0" t="0" r="0" b="0"/>
              </a:stretch>
            </a:blipFill>
          </p:spPr>
        </p:sp>
      </p:grpSp>
      <p:grpSp>
        <p:nvGrpSpPr>
          <p:cNvPr name="Group 4" id="4"/>
          <p:cNvGrpSpPr/>
          <p:nvPr/>
        </p:nvGrpSpPr>
        <p:grpSpPr>
          <a:xfrm rot="0">
            <a:off x="3230880" y="6780108"/>
            <a:ext cx="3291840" cy="389467"/>
            <a:chOff x="0" y="0"/>
            <a:chExt cx="4389120" cy="519289"/>
          </a:xfrm>
        </p:grpSpPr>
        <p:sp>
          <p:nvSpPr>
            <p:cNvPr name="Freeform 5" id="5"/>
            <p:cNvSpPr/>
            <p:nvPr/>
          </p:nvSpPr>
          <p:spPr>
            <a:xfrm flipH="false" flipV="false" rot="0">
              <a:off x="0" y="0"/>
              <a:ext cx="4389120" cy="519289"/>
            </a:xfrm>
            <a:custGeom>
              <a:avLst/>
              <a:gdLst/>
              <a:ahLst/>
              <a:cxnLst/>
              <a:rect r="r" b="b" t="t" l="l"/>
              <a:pathLst>
                <a:path h="519289" w="4389120">
                  <a:moveTo>
                    <a:pt x="0" y="0"/>
                  </a:moveTo>
                  <a:lnTo>
                    <a:pt x="4389120" y="0"/>
                  </a:lnTo>
                  <a:lnTo>
                    <a:pt x="4389120" y="519289"/>
                  </a:lnTo>
                  <a:lnTo>
                    <a:pt x="0" y="519289"/>
                  </a:lnTo>
                  <a:close/>
                </a:path>
              </a:pathLst>
            </a:custGeom>
            <a:solidFill>
              <a:srgbClr val="000000">
                <a:alpha val="0"/>
              </a:srgbClr>
            </a:solidFill>
          </p:spPr>
        </p:sp>
        <p:sp>
          <p:nvSpPr>
            <p:cNvPr name="TextBox 6" id="6"/>
            <p:cNvSpPr txBox="true"/>
            <p:nvPr/>
          </p:nvSpPr>
          <p:spPr>
            <a:xfrm>
              <a:off x="0" y="-19050"/>
              <a:ext cx="4389120" cy="538339"/>
            </a:xfrm>
            <a:prstGeom prst="rect">
              <a:avLst/>
            </a:prstGeom>
          </p:spPr>
          <p:txBody>
            <a:bodyPr anchor="ctr" rtlCol="false" tIns="0" lIns="0" bIns="0" rIns="0"/>
            <a:lstStyle/>
            <a:p>
              <a:pPr algn="ctr">
                <a:lnSpc>
                  <a:spcPts val="1152"/>
                </a:lnSpc>
              </a:pPr>
              <a:r>
                <a:rPr lang="en-US" sz="960">
                  <a:solidFill>
                    <a:srgbClr val="898989"/>
                  </a:solidFill>
                  <a:latin typeface="Calibri (MS)"/>
                  <a:ea typeface="Calibri (MS)"/>
                  <a:cs typeface="Calibri (MS)"/>
                  <a:sym typeface="Calibri (MS)"/>
                </a:rPr>
                <a:t>Department of Artificial Intelligence &amp; Machine Learning</a:t>
              </a:r>
            </a:p>
          </p:txBody>
        </p:sp>
      </p:grpSp>
      <p:grpSp>
        <p:nvGrpSpPr>
          <p:cNvPr name="Group 7" id="7"/>
          <p:cNvGrpSpPr/>
          <p:nvPr/>
        </p:nvGrpSpPr>
        <p:grpSpPr>
          <a:xfrm rot="0">
            <a:off x="6888480" y="6780108"/>
            <a:ext cx="2194560" cy="389467"/>
            <a:chOff x="0" y="0"/>
            <a:chExt cx="2926080" cy="519289"/>
          </a:xfrm>
        </p:grpSpPr>
        <p:sp>
          <p:nvSpPr>
            <p:cNvPr name="Freeform 8" id="8"/>
            <p:cNvSpPr/>
            <p:nvPr/>
          </p:nvSpPr>
          <p:spPr>
            <a:xfrm flipH="false" flipV="false" rot="0">
              <a:off x="0" y="0"/>
              <a:ext cx="2926080" cy="519289"/>
            </a:xfrm>
            <a:custGeom>
              <a:avLst/>
              <a:gdLst/>
              <a:ahLst/>
              <a:cxnLst/>
              <a:rect r="r" b="b" t="t" l="l"/>
              <a:pathLst>
                <a:path h="519289" w="2926080">
                  <a:moveTo>
                    <a:pt x="0" y="0"/>
                  </a:moveTo>
                  <a:lnTo>
                    <a:pt x="2926080" y="0"/>
                  </a:lnTo>
                  <a:lnTo>
                    <a:pt x="2926080" y="519289"/>
                  </a:lnTo>
                  <a:lnTo>
                    <a:pt x="0" y="519289"/>
                  </a:lnTo>
                  <a:close/>
                </a:path>
              </a:pathLst>
            </a:custGeom>
            <a:solidFill>
              <a:srgbClr val="000000">
                <a:alpha val="0"/>
              </a:srgbClr>
            </a:solidFill>
          </p:spPr>
        </p:sp>
        <p:sp>
          <p:nvSpPr>
            <p:cNvPr name="TextBox 9" id="9"/>
            <p:cNvSpPr txBox="true"/>
            <p:nvPr/>
          </p:nvSpPr>
          <p:spPr>
            <a:xfrm>
              <a:off x="0" y="-19050"/>
              <a:ext cx="2926080" cy="538339"/>
            </a:xfrm>
            <a:prstGeom prst="rect">
              <a:avLst/>
            </a:prstGeom>
          </p:spPr>
          <p:txBody>
            <a:bodyPr anchor="ctr" rtlCol="false" tIns="0" lIns="0" bIns="0" rIns="0"/>
            <a:lstStyle/>
            <a:p>
              <a:pPr algn="r">
                <a:lnSpc>
                  <a:spcPts val="1152"/>
                </a:lnSpc>
              </a:pPr>
              <a:r>
                <a:rPr lang="en-US" sz="960">
                  <a:solidFill>
                    <a:srgbClr val="898989"/>
                  </a:solidFill>
                  <a:latin typeface="Calibri (MS)"/>
                  <a:ea typeface="Calibri (MS)"/>
                  <a:cs typeface="Calibri (MS)"/>
                  <a:sym typeface="Calibri (MS)"/>
                </a:rPr>
                <a:t>27</a:t>
              </a:r>
            </a:p>
          </p:txBody>
        </p:sp>
      </p:grpSp>
      <p:grpSp>
        <p:nvGrpSpPr>
          <p:cNvPr name="Group 10" id="10"/>
          <p:cNvGrpSpPr/>
          <p:nvPr/>
        </p:nvGrpSpPr>
        <p:grpSpPr>
          <a:xfrm rot="0">
            <a:off x="252447" y="6780108"/>
            <a:ext cx="2194560" cy="389467"/>
            <a:chOff x="0" y="0"/>
            <a:chExt cx="2926080" cy="519289"/>
          </a:xfrm>
        </p:grpSpPr>
        <p:sp>
          <p:nvSpPr>
            <p:cNvPr name="Freeform 11" id="11"/>
            <p:cNvSpPr/>
            <p:nvPr/>
          </p:nvSpPr>
          <p:spPr>
            <a:xfrm flipH="false" flipV="false" rot="0">
              <a:off x="0" y="0"/>
              <a:ext cx="2926080" cy="519289"/>
            </a:xfrm>
            <a:custGeom>
              <a:avLst/>
              <a:gdLst/>
              <a:ahLst/>
              <a:cxnLst/>
              <a:rect r="r" b="b" t="t" l="l"/>
              <a:pathLst>
                <a:path h="519289" w="2926080">
                  <a:moveTo>
                    <a:pt x="0" y="0"/>
                  </a:moveTo>
                  <a:lnTo>
                    <a:pt x="2926080" y="0"/>
                  </a:lnTo>
                  <a:lnTo>
                    <a:pt x="2926080" y="519289"/>
                  </a:lnTo>
                  <a:lnTo>
                    <a:pt x="0" y="519289"/>
                  </a:lnTo>
                  <a:close/>
                </a:path>
              </a:pathLst>
            </a:custGeom>
            <a:solidFill>
              <a:srgbClr val="000000">
                <a:alpha val="0"/>
              </a:srgbClr>
            </a:solidFill>
          </p:spPr>
        </p:sp>
        <p:sp>
          <p:nvSpPr>
            <p:cNvPr name="TextBox 12" id="12"/>
            <p:cNvSpPr txBox="true"/>
            <p:nvPr/>
          </p:nvSpPr>
          <p:spPr>
            <a:xfrm>
              <a:off x="0" y="-19050"/>
              <a:ext cx="2926080" cy="538339"/>
            </a:xfrm>
            <a:prstGeom prst="rect">
              <a:avLst/>
            </a:prstGeom>
          </p:spPr>
          <p:txBody>
            <a:bodyPr anchor="ctr" rtlCol="false" tIns="0" lIns="0" bIns="0" rIns="0"/>
            <a:lstStyle/>
            <a:p>
              <a:pPr algn="l">
                <a:lnSpc>
                  <a:spcPts val="1152"/>
                </a:lnSpc>
              </a:pPr>
              <a:r>
                <a:rPr lang="en-US" sz="960">
                  <a:solidFill>
                    <a:srgbClr val="898989"/>
                  </a:solidFill>
                  <a:latin typeface="Calibri (MS)"/>
                  <a:ea typeface="Calibri (MS)"/>
                  <a:cs typeface="Calibri (MS)"/>
                  <a:sym typeface="Calibri (MS)"/>
                </a:rPr>
                <a:t>4-11-25</a:t>
              </a:r>
            </a:p>
          </p:txBody>
        </p:sp>
      </p:grpSp>
      <p:sp>
        <p:nvSpPr>
          <p:cNvPr name="Freeform 13" id="13"/>
          <p:cNvSpPr/>
          <p:nvPr/>
        </p:nvSpPr>
        <p:spPr>
          <a:xfrm flipH="false" flipV="false" rot="0">
            <a:off x="1959892" y="1131845"/>
            <a:ext cx="5833816" cy="5648263"/>
          </a:xfrm>
          <a:custGeom>
            <a:avLst/>
            <a:gdLst/>
            <a:ahLst/>
            <a:cxnLst/>
            <a:rect r="r" b="b" t="t" l="l"/>
            <a:pathLst>
              <a:path h="5648263" w="5833816">
                <a:moveTo>
                  <a:pt x="0" y="0"/>
                </a:moveTo>
                <a:lnTo>
                  <a:pt x="5833816" y="0"/>
                </a:lnTo>
                <a:lnTo>
                  <a:pt x="5833816" y="5648263"/>
                </a:lnTo>
                <a:lnTo>
                  <a:pt x="0" y="5648263"/>
                </a:lnTo>
                <a:lnTo>
                  <a:pt x="0" y="0"/>
                </a:lnTo>
                <a:close/>
              </a:path>
            </a:pathLst>
          </a:custGeom>
          <a:blipFill>
            <a:blip r:embed="rId3"/>
            <a:stretch>
              <a:fillRect l="0" t="0" r="0" b="0"/>
            </a:stretch>
          </a:blipFill>
        </p:spPr>
      </p:sp>
      <p:sp>
        <p:nvSpPr>
          <p:cNvPr name="TextBox 14" id="14"/>
          <p:cNvSpPr txBox="true"/>
          <p:nvPr/>
        </p:nvSpPr>
        <p:spPr>
          <a:xfrm rot="0">
            <a:off x="2047458" y="268245"/>
            <a:ext cx="5658684" cy="863600"/>
          </a:xfrm>
          <a:prstGeom prst="rect">
            <a:avLst/>
          </a:prstGeom>
        </p:spPr>
        <p:txBody>
          <a:bodyPr anchor="t" rtlCol="false" tIns="0" lIns="0" bIns="0" rIns="0">
            <a:spAutoFit/>
          </a:bodyPr>
          <a:lstStyle/>
          <a:p>
            <a:pPr algn="ctr">
              <a:lnSpc>
                <a:spcPts val="7000"/>
              </a:lnSpc>
            </a:pPr>
            <a:r>
              <a:rPr lang="en-US" b="true" sz="5000" u="sng">
                <a:solidFill>
                  <a:srgbClr val="000000"/>
                </a:solidFill>
                <a:latin typeface="Canva Sans Bold"/>
                <a:ea typeface="Canva Sans Bold"/>
                <a:cs typeface="Canva Sans Bold"/>
                <a:sym typeface="Canva Sans Bold"/>
              </a:rPr>
              <a:t>Advanced Queries</a:t>
            </a:r>
          </a:p>
        </p:txBody>
      </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7261054" y="155516"/>
            <a:ext cx="2306267" cy="435009"/>
            <a:chOff x="0" y="0"/>
            <a:chExt cx="3075022" cy="580012"/>
          </a:xfrm>
        </p:grpSpPr>
        <p:sp>
          <p:nvSpPr>
            <p:cNvPr name="Freeform 3" id="3"/>
            <p:cNvSpPr/>
            <p:nvPr/>
          </p:nvSpPr>
          <p:spPr>
            <a:xfrm flipH="false" flipV="false" rot="0">
              <a:off x="0" y="0"/>
              <a:ext cx="3075051" cy="580009"/>
            </a:xfrm>
            <a:custGeom>
              <a:avLst/>
              <a:gdLst/>
              <a:ahLst/>
              <a:cxnLst/>
              <a:rect r="r" b="b" t="t" l="l"/>
              <a:pathLst>
                <a:path h="580009" w="3075051">
                  <a:moveTo>
                    <a:pt x="0" y="0"/>
                  </a:moveTo>
                  <a:lnTo>
                    <a:pt x="3075051" y="0"/>
                  </a:lnTo>
                  <a:lnTo>
                    <a:pt x="3075051" y="580009"/>
                  </a:lnTo>
                  <a:lnTo>
                    <a:pt x="0" y="580009"/>
                  </a:lnTo>
                  <a:lnTo>
                    <a:pt x="0" y="0"/>
                  </a:lnTo>
                  <a:close/>
                </a:path>
              </a:pathLst>
            </a:custGeom>
            <a:blipFill>
              <a:blip r:embed="rId2"/>
              <a:stretch>
                <a:fillRect l="0" t="0" r="0" b="0"/>
              </a:stretch>
            </a:blipFill>
          </p:spPr>
        </p:sp>
      </p:grpSp>
      <p:grpSp>
        <p:nvGrpSpPr>
          <p:cNvPr name="Group 4" id="4"/>
          <p:cNvGrpSpPr/>
          <p:nvPr/>
        </p:nvGrpSpPr>
        <p:grpSpPr>
          <a:xfrm rot="0">
            <a:off x="3230880" y="6780108"/>
            <a:ext cx="3291840" cy="389467"/>
            <a:chOff x="0" y="0"/>
            <a:chExt cx="4389120" cy="519289"/>
          </a:xfrm>
        </p:grpSpPr>
        <p:sp>
          <p:nvSpPr>
            <p:cNvPr name="Freeform 5" id="5"/>
            <p:cNvSpPr/>
            <p:nvPr/>
          </p:nvSpPr>
          <p:spPr>
            <a:xfrm flipH="false" flipV="false" rot="0">
              <a:off x="0" y="0"/>
              <a:ext cx="4389120" cy="519289"/>
            </a:xfrm>
            <a:custGeom>
              <a:avLst/>
              <a:gdLst/>
              <a:ahLst/>
              <a:cxnLst/>
              <a:rect r="r" b="b" t="t" l="l"/>
              <a:pathLst>
                <a:path h="519289" w="4389120">
                  <a:moveTo>
                    <a:pt x="0" y="0"/>
                  </a:moveTo>
                  <a:lnTo>
                    <a:pt x="4389120" y="0"/>
                  </a:lnTo>
                  <a:lnTo>
                    <a:pt x="4389120" y="519289"/>
                  </a:lnTo>
                  <a:lnTo>
                    <a:pt x="0" y="519289"/>
                  </a:lnTo>
                  <a:close/>
                </a:path>
              </a:pathLst>
            </a:custGeom>
            <a:solidFill>
              <a:srgbClr val="000000">
                <a:alpha val="0"/>
              </a:srgbClr>
            </a:solidFill>
          </p:spPr>
        </p:sp>
        <p:sp>
          <p:nvSpPr>
            <p:cNvPr name="TextBox 6" id="6"/>
            <p:cNvSpPr txBox="true"/>
            <p:nvPr/>
          </p:nvSpPr>
          <p:spPr>
            <a:xfrm>
              <a:off x="0" y="-19050"/>
              <a:ext cx="4389120" cy="538339"/>
            </a:xfrm>
            <a:prstGeom prst="rect">
              <a:avLst/>
            </a:prstGeom>
          </p:spPr>
          <p:txBody>
            <a:bodyPr anchor="ctr" rtlCol="false" tIns="0" lIns="0" bIns="0" rIns="0"/>
            <a:lstStyle/>
            <a:p>
              <a:pPr algn="ctr">
                <a:lnSpc>
                  <a:spcPts val="1152"/>
                </a:lnSpc>
              </a:pPr>
              <a:r>
                <a:rPr lang="en-US" sz="960">
                  <a:solidFill>
                    <a:srgbClr val="898989"/>
                  </a:solidFill>
                  <a:latin typeface="Calibri (MS)"/>
                  <a:ea typeface="Calibri (MS)"/>
                  <a:cs typeface="Calibri (MS)"/>
                  <a:sym typeface="Calibri (MS)"/>
                </a:rPr>
                <a:t>Department of Artificial Intelligence &amp; Machine Learning</a:t>
              </a:r>
            </a:p>
          </p:txBody>
        </p:sp>
      </p:grpSp>
      <p:grpSp>
        <p:nvGrpSpPr>
          <p:cNvPr name="Group 7" id="7"/>
          <p:cNvGrpSpPr/>
          <p:nvPr/>
        </p:nvGrpSpPr>
        <p:grpSpPr>
          <a:xfrm rot="0">
            <a:off x="6888480" y="6780108"/>
            <a:ext cx="2194560" cy="389467"/>
            <a:chOff x="0" y="0"/>
            <a:chExt cx="2926080" cy="519289"/>
          </a:xfrm>
        </p:grpSpPr>
        <p:sp>
          <p:nvSpPr>
            <p:cNvPr name="Freeform 8" id="8"/>
            <p:cNvSpPr/>
            <p:nvPr/>
          </p:nvSpPr>
          <p:spPr>
            <a:xfrm flipH="false" flipV="false" rot="0">
              <a:off x="0" y="0"/>
              <a:ext cx="2926080" cy="519289"/>
            </a:xfrm>
            <a:custGeom>
              <a:avLst/>
              <a:gdLst/>
              <a:ahLst/>
              <a:cxnLst/>
              <a:rect r="r" b="b" t="t" l="l"/>
              <a:pathLst>
                <a:path h="519289" w="2926080">
                  <a:moveTo>
                    <a:pt x="0" y="0"/>
                  </a:moveTo>
                  <a:lnTo>
                    <a:pt x="2926080" y="0"/>
                  </a:lnTo>
                  <a:lnTo>
                    <a:pt x="2926080" y="519289"/>
                  </a:lnTo>
                  <a:lnTo>
                    <a:pt x="0" y="519289"/>
                  </a:lnTo>
                  <a:close/>
                </a:path>
              </a:pathLst>
            </a:custGeom>
            <a:solidFill>
              <a:srgbClr val="000000">
                <a:alpha val="0"/>
              </a:srgbClr>
            </a:solidFill>
          </p:spPr>
        </p:sp>
        <p:sp>
          <p:nvSpPr>
            <p:cNvPr name="TextBox 9" id="9"/>
            <p:cNvSpPr txBox="true"/>
            <p:nvPr/>
          </p:nvSpPr>
          <p:spPr>
            <a:xfrm>
              <a:off x="0" y="-19050"/>
              <a:ext cx="2926080" cy="538339"/>
            </a:xfrm>
            <a:prstGeom prst="rect">
              <a:avLst/>
            </a:prstGeom>
          </p:spPr>
          <p:txBody>
            <a:bodyPr anchor="ctr" rtlCol="false" tIns="0" lIns="0" bIns="0" rIns="0"/>
            <a:lstStyle/>
            <a:p>
              <a:pPr algn="r">
                <a:lnSpc>
                  <a:spcPts val="1152"/>
                </a:lnSpc>
              </a:pPr>
              <a:r>
                <a:rPr lang="en-US" sz="960">
                  <a:solidFill>
                    <a:srgbClr val="898989"/>
                  </a:solidFill>
                  <a:latin typeface="Calibri (MS)"/>
                  <a:ea typeface="Calibri (MS)"/>
                  <a:cs typeface="Calibri (MS)"/>
                  <a:sym typeface="Calibri (MS)"/>
                </a:rPr>
                <a:t>27</a:t>
              </a:r>
            </a:p>
          </p:txBody>
        </p:sp>
      </p:grpSp>
      <p:grpSp>
        <p:nvGrpSpPr>
          <p:cNvPr name="Group 10" id="10"/>
          <p:cNvGrpSpPr/>
          <p:nvPr/>
        </p:nvGrpSpPr>
        <p:grpSpPr>
          <a:xfrm rot="0">
            <a:off x="252447" y="6780108"/>
            <a:ext cx="2194560" cy="389467"/>
            <a:chOff x="0" y="0"/>
            <a:chExt cx="2926080" cy="519289"/>
          </a:xfrm>
        </p:grpSpPr>
        <p:sp>
          <p:nvSpPr>
            <p:cNvPr name="Freeform 11" id="11"/>
            <p:cNvSpPr/>
            <p:nvPr/>
          </p:nvSpPr>
          <p:spPr>
            <a:xfrm flipH="false" flipV="false" rot="0">
              <a:off x="0" y="0"/>
              <a:ext cx="2926080" cy="519289"/>
            </a:xfrm>
            <a:custGeom>
              <a:avLst/>
              <a:gdLst/>
              <a:ahLst/>
              <a:cxnLst/>
              <a:rect r="r" b="b" t="t" l="l"/>
              <a:pathLst>
                <a:path h="519289" w="2926080">
                  <a:moveTo>
                    <a:pt x="0" y="0"/>
                  </a:moveTo>
                  <a:lnTo>
                    <a:pt x="2926080" y="0"/>
                  </a:lnTo>
                  <a:lnTo>
                    <a:pt x="2926080" y="519289"/>
                  </a:lnTo>
                  <a:lnTo>
                    <a:pt x="0" y="519289"/>
                  </a:lnTo>
                  <a:close/>
                </a:path>
              </a:pathLst>
            </a:custGeom>
            <a:solidFill>
              <a:srgbClr val="000000">
                <a:alpha val="0"/>
              </a:srgbClr>
            </a:solidFill>
          </p:spPr>
        </p:sp>
        <p:sp>
          <p:nvSpPr>
            <p:cNvPr name="TextBox 12" id="12"/>
            <p:cNvSpPr txBox="true"/>
            <p:nvPr/>
          </p:nvSpPr>
          <p:spPr>
            <a:xfrm>
              <a:off x="0" y="-19050"/>
              <a:ext cx="2926080" cy="538339"/>
            </a:xfrm>
            <a:prstGeom prst="rect">
              <a:avLst/>
            </a:prstGeom>
          </p:spPr>
          <p:txBody>
            <a:bodyPr anchor="ctr" rtlCol="false" tIns="0" lIns="0" bIns="0" rIns="0"/>
            <a:lstStyle/>
            <a:p>
              <a:pPr algn="l">
                <a:lnSpc>
                  <a:spcPts val="1152"/>
                </a:lnSpc>
              </a:pPr>
              <a:r>
                <a:rPr lang="en-US" sz="960">
                  <a:solidFill>
                    <a:srgbClr val="898989"/>
                  </a:solidFill>
                  <a:latin typeface="Calibri (MS)"/>
                  <a:ea typeface="Calibri (MS)"/>
                  <a:cs typeface="Calibri (MS)"/>
                  <a:sym typeface="Calibri (MS)"/>
                </a:rPr>
                <a:t>4-11-25</a:t>
              </a:r>
            </a:p>
          </p:txBody>
        </p:sp>
      </p:grpSp>
      <p:sp>
        <p:nvSpPr>
          <p:cNvPr name="Freeform 13" id="13"/>
          <p:cNvSpPr/>
          <p:nvPr/>
        </p:nvSpPr>
        <p:spPr>
          <a:xfrm flipH="false" flipV="false" rot="0">
            <a:off x="2440357" y="1155129"/>
            <a:ext cx="5265785" cy="5624979"/>
          </a:xfrm>
          <a:custGeom>
            <a:avLst/>
            <a:gdLst/>
            <a:ahLst/>
            <a:cxnLst/>
            <a:rect r="r" b="b" t="t" l="l"/>
            <a:pathLst>
              <a:path h="5624979" w="5265785">
                <a:moveTo>
                  <a:pt x="0" y="0"/>
                </a:moveTo>
                <a:lnTo>
                  <a:pt x="5265785" y="0"/>
                </a:lnTo>
                <a:lnTo>
                  <a:pt x="5265785" y="5624979"/>
                </a:lnTo>
                <a:lnTo>
                  <a:pt x="0" y="5624979"/>
                </a:lnTo>
                <a:lnTo>
                  <a:pt x="0" y="0"/>
                </a:lnTo>
                <a:close/>
              </a:path>
            </a:pathLst>
          </a:custGeom>
          <a:blipFill>
            <a:blip r:embed="rId3"/>
            <a:stretch>
              <a:fillRect l="0" t="0" r="0" b="0"/>
            </a:stretch>
          </a:blipFill>
        </p:spPr>
      </p:sp>
      <p:sp>
        <p:nvSpPr>
          <p:cNvPr name="TextBox 14" id="14"/>
          <p:cNvSpPr txBox="true"/>
          <p:nvPr/>
        </p:nvSpPr>
        <p:spPr>
          <a:xfrm rot="0">
            <a:off x="2047458" y="268245"/>
            <a:ext cx="5658684" cy="863600"/>
          </a:xfrm>
          <a:prstGeom prst="rect">
            <a:avLst/>
          </a:prstGeom>
        </p:spPr>
        <p:txBody>
          <a:bodyPr anchor="t" rtlCol="false" tIns="0" lIns="0" bIns="0" rIns="0">
            <a:spAutoFit/>
          </a:bodyPr>
          <a:lstStyle/>
          <a:p>
            <a:pPr algn="ctr">
              <a:lnSpc>
                <a:spcPts val="7000"/>
              </a:lnSpc>
            </a:pPr>
            <a:r>
              <a:rPr lang="en-US" b="true" sz="5000" u="sng">
                <a:solidFill>
                  <a:srgbClr val="000000"/>
                </a:solidFill>
                <a:latin typeface="Canva Sans Bold"/>
                <a:ea typeface="Canva Sans Bold"/>
                <a:cs typeface="Canva Sans Bold"/>
                <a:sym typeface="Canva Sans Bold"/>
              </a:rPr>
              <a:t>Advanced Queries</a:t>
            </a:r>
          </a:p>
        </p:txBody>
      </p:sp>
    </p:spTree>
  </p:cSld>
  <p:clrMapOvr>
    <a:masterClrMapping/>
  </p:clrMapOvr>
</p:sld>
</file>

<file path=ppt/slides/slide3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7261054" y="155516"/>
            <a:ext cx="2306267" cy="435009"/>
            <a:chOff x="0" y="0"/>
            <a:chExt cx="3075022" cy="580012"/>
          </a:xfrm>
        </p:grpSpPr>
        <p:sp>
          <p:nvSpPr>
            <p:cNvPr name="Freeform 3" id="3"/>
            <p:cNvSpPr/>
            <p:nvPr/>
          </p:nvSpPr>
          <p:spPr>
            <a:xfrm flipH="false" flipV="false" rot="0">
              <a:off x="0" y="0"/>
              <a:ext cx="3075051" cy="580009"/>
            </a:xfrm>
            <a:custGeom>
              <a:avLst/>
              <a:gdLst/>
              <a:ahLst/>
              <a:cxnLst/>
              <a:rect r="r" b="b" t="t" l="l"/>
              <a:pathLst>
                <a:path h="580009" w="3075051">
                  <a:moveTo>
                    <a:pt x="0" y="0"/>
                  </a:moveTo>
                  <a:lnTo>
                    <a:pt x="3075051" y="0"/>
                  </a:lnTo>
                  <a:lnTo>
                    <a:pt x="3075051" y="580009"/>
                  </a:lnTo>
                  <a:lnTo>
                    <a:pt x="0" y="580009"/>
                  </a:lnTo>
                  <a:lnTo>
                    <a:pt x="0" y="0"/>
                  </a:lnTo>
                  <a:close/>
                </a:path>
              </a:pathLst>
            </a:custGeom>
            <a:blipFill>
              <a:blip r:embed="rId2"/>
              <a:stretch>
                <a:fillRect l="0" t="0" r="0" b="0"/>
              </a:stretch>
            </a:blipFill>
          </p:spPr>
        </p:sp>
      </p:grpSp>
      <p:grpSp>
        <p:nvGrpSpPr>
          <p:cNvPr name="Group 4" id="4"/>
          <p:cNvGrpSpPr/>
          <p:nvPr/>
        </p:nvGrpSpPr>
        <p:grpSpPr>
          <a:xfrm rot="0">
            <a:off x="3230880" y="6780108"/>
            <a:ext cx="3291840" cy="389467"/>
            <a:chOff x="0" y="0"/>
            <a:chExt cx="4389120" cy="519289"/>
          </a:xfrm>
        </p:grpSpPr>
        <p:sp>
          <p:nvSpPr>
            <p:cNvPr name="Freeform 5" id="5"/>
            <p:cNvSpPr/>
            <p:nvPr/>
          </p:nvSpPr>
          <p:spPr>
            <a:xfrm flipH="false" flipV="false" rot="0">
              <a:off x="0" y="0"/>
              <a:ext cx="4389120" cy="519289"/>
            </a:xfrm>
            <a:custGeom>
              <a:avLst/>
              <a:gdLst/>
              <a:ahLst/>
              <a:cxnLst/>
              <a:rect r="r" b="b" t="t" l="l"/>
              <a:pathLst>
                <a:path h="519289" w="4389120">
                  <a:moveTo>
                    <a:pt x="0" y="0"/>
                  </a:moveTo>
                  <a:lnTo>
                    <a:pt x="4389120" y="0"/>
                  </a:lnTo>
                  <a:lnTo>
                    <a:pt x="4389120" y="519289"/>
                  </a:lnTo>
                  <a:lnTo>
                    <a:pt x="0" y="519289"/>
                  </a:lnTo>
                  <a:close/>
                </a:path>
              </a:pathLst>
            </a:custGeom>
            <a:solidFill>
              <a:srgbClr val="000000">
                <a:alpha val="0"/>
              </a:srgbClr>
            </a:solidFill>
          </p:spPr>
        </p:sp>
        <p:sp>
          <p:nvSpPr>
            <p:cNvPr name="TextBox 6" id="6"/>
            <p:cNvSpPr txBox="true"/>
            <p:nvPr/>
          </p:nvSpPr>
          <p:spPr>
            <a:xfrm>
              <a:off x="0" y="-19050"/>
              <a:ext cx="4389120" cy="538339"/>
            </a:xfrm>
            <a:prstGeom prst="rect">
              <a:avLst/>
            </a:prstGeom>
          </p:spPr>
          <p:txBody>
            <a:bodyPr anchor="ctr" rtlCol="false" tIns="0" lIns="0" bIns="0" rIns="0"/>
            <a:lstStyle/>
            <a:p>
              <a:pPr algn="ctr">
                <a:lnSpc>
                  <a:spcPts val="1152"/>
                </a:lnSpc>
              </a:pPr>
              <a:r>
                <a:rPr lang="en-US" sz="960">
                  <a:solidFill>
                    <a:srgbClr val="898989"/>
                  </a:solidFill>
                  <a:latin typeface="Calibri (MS)"/>
                  <a:ea typeface="Calibri (MS)"/>
                  <a:cs typeface="Calibri (MS)"/>
                  <a:sym typeface="Calibri (MS)"/>
                </a:rPr>
                <a:t>Department of Artificial Intelligence &amp; Machine Learning</a:t>
              </a:r>
            </a:p>
          </p:txBody>
        </p:sp>
      </p:grpSp>
      <p:grpSp>
        <p:nvGrpSpPr>
          <p:cNvPr name="Group 7" id="7"/>
          <p:cNvGrpSpPr/>
          <p:nvPr/>
        </p:nvGrpSpPr>
        <p:grpSpPr>
          <a:xfrm rot="0">
            <a:off x="6888480" y="6780108"/>
            <a:ext cx="2194560" cy="389467"/>
            <a:chOff x="0" y="0"/>
            <a:chExt cx="2926080" cy="519289"/>
          </a:xfrm>
        </p:grpSpPr>
        <p:sp>
          <p:nvSpPr>
            <p:cNvPr name="Freeform 8" id="8"/>
            <p:cNvSpPr/>
            <p:nvPr/>
          </p:nvSpPr>
          <p:spPr>
            <a:xfrm flipH="false" flipV="false" rot="0">
              <a:off x="0" y="0"/>
              <a:ext cx="2926080" cy="519289"/>
            </a:xfrm>
            <a:custGeom>
              <a:avLst/>
              <a:gdLst/>
              <a:ahLst/>
              <a:cxnLst/>
              <a:rect r="r" b="b" t="t" l="l"/>
              <a:pathLst>
                <a:path h="519289" w="2926080">
                  <a:moveTo>
                    <a:pt x="0" y="0"/>
                  </a:moveTo>
                  <a:lnTo>
                    <a:pt x="2926080" y="0"/>
                  </a:lnTo>
                  <a:lnTo>
                    <a:pt x="2926080" y="519289"/>
                  </a:lnTo>
                  <a:lnTo>
                    <a:pt x="0" y="519289"/>
                  </a:lnTo>
                  <a:close/>
                </a:path>
              </a:pathLst>
            </a:custGeom>
            <a:solidFill>
              <a:srgbClr val="000000">
                <a:alpha val="0"/>
              </a:srgbClr>
            </a:solidFill>
          </p:spPr>
        </p:sp>
        <p:sp>
          <p:nvSpPr>
            <p:cNvPr name="TextBox 9" id="9"/>
            <p:cNvSpPr txBox="true"/>
            <p:nvPr/>
          </p:nvSpPr>
          <p:spPr>
            <a:xfrm>
              <a:off x="0" y="-19050"/>
              <a:ext cx="2926080" cy="538339"/>
            </a:xfrm>
            <a:prstGeom prst="rect">
              <a:avLst/>
            </a:prstGeom>
          </p:spPr>
          <p:txBody>
            <a:bodyPr anchor="ctr" rtlCol="false" tIns="0" lIns="0" bIns="0" rIns="0"/>
            <a:lstStyle/>
            <a:p>
              <a:pPr algn="r">
                <a:lnSpc>
                  <a:spcPts val="1152"/>
                </a:lnSpc>
              </a:pPr>
              <a:r>
                <a:rPr lang="en-US" sz="960">
                  <a:solidFill>
                    <a:srgbClr val="898989"/>
                  </a:solidFill>
                  <a:latin typeface="Calibri (MS)"/>
                  <a:ea typeface="Calibri (MS)"/>
                  <a:cs typeface="Calibri (MS)"/>
                  <a:sym typeface="Calibri (MS)"/>
                </a:rPr>
                <a:t>28</a:t>
              </a:r>
            </a:p>
          </p:txBody>
        </p:sp>
      </p:grpSp>
      <p:grpSp>
        <p:nvGrpSpPr>
          <p:cNvPr name="Group 10" id="10"/>
          <p:cNvGrpSpPr/>
          <p:nvPr/>
        </p:nvGrpSpPr>
        <p:grpSpPr>
          <a:xfrm rot="0">
            <a:off x="252447" y="6780108"/>
            <a:ext cx="2194560" cy="389467"/>
            <a:chOff x="0" y="0"/>
            <a:chExt cx="2926080" cy="519289"/>
          </a:xfrm>
        </p:grpSpPr>
        <p:sp>
          <p:nvSpPr>
            <p:cNvPr name="Freeform 11" id="11"/>
            <p:cNvSpPr/>
            <p:nvPr/>
          </p:nvSpPr>
          <p:spPr>
            <a:xfrm flipH="false" flipV="false" rot="0">
              <a:off x="0" y="0"/>
              <a:ext cx="2926080" cy="519289"/>
            </a:xfrm>
            <a:custGeom>
              <a:avLst/>
              <a:gdLst/>
              <a:ahLst/>
              <a:cxnLst/>
              <a:rect r="r" b="b" t="t" l="l"/>
              <a:pathLst>
                <a:path h="519289" w="2926080">
                  <a:moveTo>
                    <a:pt x="0" y="0"/>
                  </a:moveTo>
                  <a:lnTo>
                    <a:pt x="2926080" y="0"/>
                  </a:lnTo>
                  <a:lnTo>
                    <a:pt x="2926080" y="519289"/>
                  </a:lnTo>
                  <a:lnTo>
                    <a:pt x="0" y="519289"/>
                  </a:lnTo>
                  <a:close/>
                </a:path>
              </a:pathLst>
            </a:custGeom>
            <a:solidFill>
              <a:srgbClr val="000000">
                <a:alpha val="0"/>
              </a:srgbClr>
            </a:solidFill>
          </p:spPr>
        </p:sp>
        <p:sp>
          <p:nvSpPr>
            <p:cNvPr name="TextBox 12" id="12"/>
            <p:cNvSpPr txBox="true"/>
            <p:nvPr/>
          </p:nvSpPr>
          <p:spPr>
            <a:xfrm>
              <a:off x="0" y="-19050"/>
              <a:ext cx="2926080" cy="538339"/>
            </a:xfrm>
            <a:prstGeom prst="rect">
              <a:avLst/>
            </a:prstGeom>
          </p:spPr>
          <p:txBody>
            <a:bodyPr anchor="ctr" rtlCol="false" tIns="0" lIns="0" bIns="0" rIns="0"/>
            <a:lstStyle/>
            <a:p>
              <a:pPr algn="l">
                <a:lnSpc>
                  <a:spcPts val="1152"/>
                </a:lnSpc>
              </a:pPr>
              <a:r>
                <a:rPr lang="en-US" sz="960">
                  <a:solidFill>
                    <a:srgbClr val="898989"/>
                  </a:solidFill>
                  <a:latin typeface="Calibri (MS)"/>
                  <a:ea typeface="Calibri (MS)"/>
                  <a:cs typeface="Calibri (MS)"/>
                  <a:sym typeface="Calibri (MS)"/>
                </a:rPr>
                <a:t>03-09-2025</a:t>
              </a:r>
            </a:p>
          </p:txBody>
        </p:sp>
      </p:grpSp>
      <p:sp>
        <p:nvSpPr>
          <p:cNvPr name="Freeform 13" id="13"/>
          <p:cNvSpPr/>
          <p:nvPr/>
        </p:nvSpPr>
        <p:spPr>
          <a:xfrm flipH="false" flipV="false" rot="0">
            <a:off x="1442479" y="1339718"/>
            <a:ext cx="7318342" cy="5635123"/>
          </a:xfrm>
          <a:custGeom>
            <a:avLst/>
            <a:gdLst/>
            <a:ahLst/>
            <a:cxnLst/>
            <a:rect r="r" b="b" t="t" l="l"/>
            <a:pathLst>
              <a:path h="5635123" w="7318342">
                <a:moveTo>
                  <a:pt x="0" y="0"/>
                </a:moveTo>
                <a:lnTo>
                  <a:pt x="7318342" y="0"/>
                </a:lnTo>
                <a:lnTo>
                  <a:pt x="7318342" y="5635123"/>
                </a:lnTo>
                <a:lnTo>
                  <a:pt x="0" y="5635123"/>
                </a:lnTo>
                <a:lnTo>
                  <a:pt x="0" y="0"/>
                </a:lnTo>
                <a:close/>
              </a:path>
            </a:pathLst>
          </a:custGeom>
          <a:blipFill>
            <a:blip r:embed="rId3"/>
            <a:stretch>
              <a:fillRect l="0" t="0" r="0" b="0"/>
            </a:stretch>
          </a:blipFill>
        </p:spPr>
      </p:sp>
      <p:sp>
        <p:nvSpPr>
          <p:cNvPr name="TextBox 14" id="14"/>
          <p:cNvSpPr txBox="true"/>
          <p:nvPr/>
        </p:nvSpPr>
        <p:spPr>
          <a:xfrm rot="0">
            <a:off x="551319" y="504800"/>
            <a:ext cx="8650962" cy="688974"/>
          </a:xfrm>
          <a:prstGeom prst="rect">
            <a:avLst/>
          </a:prstGeom>
        </p:spPr>
        <p:txBody>
          <a:bodyPr anchor="t" rtlCol="false" tIns="0" lIns="0" bIns="0" rIns="0">
            <a:spAutoFit/>
          </a:bodyPr>
          <a:lstStyle/>
          <a:p>
            <a:pPr algn="ctr">
              <a:lnSpc>
                <a:spcPts val="5600"/>
              </a:lnSpc>
            </a:pPr>
            <a:r>
              <a:rPr lang="en-US" b="true" sz="4000" u="sng">
                <a:solidFill>
                  <a:srgbClr val="000000"/>
                </a:solidFill>
                <a:latin typeface="Canva Sans Bold"/>
                <a:ea typeface="Canva Sans Bold"/>
                <a:cs typeface="Canva Sans Bold"/>
                <a:sym typeface="Canva Sans Bold"/>
              </a:rPr>
              <a:t>Python Desktop / Web Application </a:t>
            </a:r>
          </a:p>
        </p:txBody>
      </p:sp>
    </p:spTree>
  </p:cSld>
  <p:clrMapOvr>
    <a:masterClrMapping/>
  </p:clrMapOvr>
</p:sld>
</file>

<file path=ppt/slides/slide3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138734" y="620421"/>
            <a:ext cx="7959381" cy="6466997"/>
          </a:xfrm>
          <a:custGeom>
            <a:avLst/>
            <a:gdLst/>
            <a:ahLst/>
            <a:cxnLst/>
            <a:rect r="r" b="b" t="t" l="l"/>
            <a:pathLst>
              <a:path h="6466997" w="7959381">
                <a:moveTo>
                  <a:pt x="0" y="0"/>
                </a:moveTo>
                <a:lnTo>
                  <a:pt x="7959381" y="0"/>
                </a:lnTo>
                <a:lnTo>
                  <a:pt x="7959381" y="6466997"/>
                </a:lnTo>
                <a:lnTo>
                  <a:pt x="0" y="6466997"/>
                </a:lnTo>
                <a:lnTo>
                  <a:pt x="0" y="0"/>
                </a:lnTo>
                <a:close/>
              </a:path>
            </a:pathLst>
          </a:custGeom>
          <a:blipFill>
            <a:blip r:embed="rId2"/>
            <a:stretch>
              <a:fillRect l="0" t="0" r="0" b="0"/>
            </a:stretch>
          </a:blipFill>
        </p:spPr>
      </p:sp>
    </p:spTree>
  </p:cSld>
  <p:clrMapOvr>
    <a:masterClrMapping/>
  </p:clrMapOvr>
</p:sld>
</file>

<file path=ppt/slides/slide3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31520" y="1196340"/>
            <a:ext cx="8770764" cy="5207641"/>
          </a:xfrm>
          <a:custGeom>
            <a:avLst/>
            <a:gdLst/>
            <a:ahLst/>
            <a:cxnLst/>
            <a:rect r="r" b="b" t="t" l="l"/>
            <a:pathLst>
              <a:path h="5207641" w="8770764">
                <a:moveTo>
                  <a:pt x="0" y="0"/>
                </a:moveTo>
                <a:lnTo>
                  <a:pt x="8770764" y="0"/>
                </a:lnTo>
                <a:lnTo>
                  <a:pt x="8770764" y="5207641"/>
                </a:lnTo>
                <a:lnTo>
                  <a:pt x="0" y="5207641"/>
                </a:lnTo>
                <a:lnTo>
                  <a:pt x="0" y="0"/>
                </a:lnTo>
                <a:close/>
              </a:path>
            </a:pathLst>
          </a:custGeom>
          <a:blipFill>
            <a:blip r:embed="rId2"/>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7261054" y="155516"/>
            <a:ext cx="2306267" cy="435009"/>
            <a:chOff x="0" y="0"/>
            <a:chExt cx="3075022" cy="580012"/>
          </a:xfrm>
        </p:grpSpPr>
        <p:sp>
          <p:nvSpPr>
            <p:cNvPr name="Freeform 3" id="3"/>
            <p:cNvSpPr/>
            <p:nvPr/>
          </p:nvSpPr>
          <p:spPr>
            <a:xfrm flipH="false" flipV="false" rot="0">
              <a:off x="0" y="0"/>
              <a:ext cx="3075051" cy="580009"/>
            </a:xfrm>
            <a:custGeom>
              <a:avLst/>
              <a:gdLst/>
              <a:ahLst/>
              <a:cxnLst/>
              <a:rect r="r" b="b" t="t" l="l"/>
              <a:pathLst>
                <a:path h="580009" w="3075051">
                  <a:moveTo>
                    <a:pt x="0" y="0"/>
                  </a:moveTo>
                  <a:lnTo>
                    <a:pt x="3075051" y="0"/>
                  </a:lnTo>
                  <a:lnTo>
                    <a:pt x="3075051" y="580009"/>
                  </a:lnTo>
                  <a:lnTo>
                    <a:pt x="0" y="580009"/>
                  </a:lnTo>
                  <a:lnTo>
                    <a:pt x="0" y="0"/>
                  </a:lnTo>
                  <a:close/>
                </a:path>
              </a:pathLst>
            </a:custGeom>
            <a:blipFill>
              <a:blip r:embed="rId2"/>
              <a:stretch>
                <a:fillRect l="0" t="0" r="0" b="0"/>
              </a:stretch>
            </a:blipFill>
          </p:spPr>
        </p:sp>
      </p:grpSp>
      <p:grpSp>
        <p:nvGrpSpPr>
          <p:cNvPr name="Group 4" id="4"/>
          <p:cNvGrpSpPr/>
          <p:nvPr/>
        </p:nvGrpSpPr>
        <p:grpSpPr>
          <a:xfrm rot="0">
            <a:off x="3230880" y="6780108"/>
            <a:ext cx="3291840" cy="389467"/>
            <a:chOff x="0" y="0"/>
            <a:chExt cx="4389120" cy="519289"/>
          </a:xfrm>
        </p:grpSpPr>
        <p:sp>
          <p:nvSpPr>
            <p:cNvPr name="Freeform 5" id="5"/>
            <p:cNvSpPr/>
            <p:nvPr/>
          </p:nvSpPr>
          <p:spPr>
            <a:xfrm flipH="false" flipV="false" rot="0">
              <a:off x="0" y="0"/>
              <a:ext cx="4389120" cy="519289"/>
            </a:xfrm>
            <a:custGeom>
              <a:avLst/>
              <a:gdLst/>
              <a:ahLst/>
              <a:cxnLst/>
              <a:rect r="r" b="b" t="t" l="l"/>
              <a:pathLst>
                <a:path h="519289" w="4389120">
                  <a:moveTo>
                    <a:pt x="0" y="0"/>
                  </a:moveTo>
                  <a:lnTo>
                    <a:pt x="4389120" y="0"/>
                  </a:lnTo>
                  <a:lnTo>
                    <a:pt x="4389120" y="519289"/>
                  </a:lnTo>
                  <a:lnTo>
                    <a:pt x="0" y="519289"/>
                  </a:lnTo>
                  <a:close/>
                </a:path>
              </a:pathLst>
            </a:custGeom>
            <a:solidFill>
              <a:srgbClr val="000000">
                <a:alpha val="0"/>
              </a:srgbClr>
            </a:solidFill>
          </p:spPr>
        </p:sp>
        <p:sp>
          <p:nvSpPr>
            <p:cNvPr name="TextBox 6" id="6"/>
            <p:cNvSpPr txBox="true"/>
            <p:nvPr/>
          </p:nvSpPr>
          <p:spPr>
            <a:xfrm>
              <a:off x="0" y="-19050"/>
              <a:ext cx="4389120" cy="538339"/>
            </a:xfrm>
            <a:prstGeom prst="rect">
              <a:avLst/>
            </a:prstGeom>
          </p:spPr>
          <p:txBody>
            <a:bodyPr anchor="ctr" rtlCol="false" tIns="0" lIns="0" bIns="0" rIns="0"/>
            <a:lstStyle/>
            <a:p>
              <a:pPr algn="ctr">
                <a:lnSpc>
                  <a:spcPts val="1152"/>
                </a:lnSpc>
              </a:pPr>
              <a:r>
                <a:rPr lang="en-US" sz="960">
                  <a:solidFill>
                    <a:srgbClr val="898989"/>
                  </a:solidFill>
                  <a:latin typeface="Calibri (MS)"/>
                  <a:ea typeface="Calibri (MS)"/>
                  <a:cs typeface="Calibri (MS)"/>
                  <a:sym typeface="Calibri (MS)"/>
                </a:rPr>
                <a:t>Department of Artificial Intelligence &amp; Machine Learning</a:t>
              </a:r>
            </a:p>
          </p:txBody>
        </p:sp>
      </p:grpSp>
      <p:grpSp>
        <p:nvGrpSpPr>
          <p:cNvPr name="Group 7" id="7"/>
          <p:cNvGrpSpPr/>
          <p:nvPr/>
        </p:nvGrpSpPr>
        <p:grpSpPr>
          <a:xfrm rot="0">
            <a:off x="6888480" y="6780108"/>
            <a:ext cx="2194560" cy="389467"/>
            <a:chOff x="0" y="0"/>
            <a:chExt cx="2926080" cy="519289"/>
          </a:xfrm>
        </p:grpSpPr>
        <p:sp>
          <p:nvSpPr>
            <p:cNvPr name="Freeform 8" id="8"/>
            <p:cNvSpPr/>
            <p:nvPr/>
          </p:nvSpPr>
          <p:spPr>
            <a:xfrm flipH="false" flipV="false" rot="0">
              <a:off x="0" y="0"/>
              <a:ext cx="2926080" cy="519289"/>
            </a:xfrm>
            <a:custGeom>
              <a:avLst/>
              <a:gdLst/>
              <a:ahLst/>
              <a:cxnLst/>
              <a:rect r="r" b="b" t="t" l="l"/>
              <a:pathLst>
                <a:path h="519289" w="2926080">
                  <a:moveTo>
                    <a:pt x="0" y="0"/>
                  </a:moveTo>
                  <a:lnTo>
                    <a:pt x="2926080" y="0"/>
                  </a:lnTo>
                  <a:lnTo>
                    <a:pt x="2926080" y="519289"/>
                  </a:lnTo>
                  <a:lnTo>
                    <a:pt x="0" y="519289"/>
                  </a:lnTo>
                  <a:close/>
                </a:path>
              </a:pathLst>
            </a:custGeom>
            <a:solidFill>
              <a:srgbClr val="000000">
                <a:alpha val="0"/>
              </a:srgbClr>
            </a:solidFill>
          </p:spPr>
        </p:sp>
        <p:sp>
          <p:nvSpPr>
            <p:cNvPr name="TextBox 9" id="9"/>
            <p:cNvSpPr txBox="true"/>
            <p:nvPr/>
          </p:nvSpPr>
          <p:spPr>
            <a:xfrm>
              <a:off x="0" y="-19050"/>
              <a:ext cx="2926080" cy="538339"/>
            </a:xfrm>
            <a:prstGeom prst="rect">
              <a:avLst/>
            </a:prstGeom>
          </p:spPr>
          <p:txBody>
            <a:bodyPr anchor="ctr" rtlCol="false" tIns="0" lIns="0" bIns="0" rIns="0"/>
            <a:lstStyle/>
            <a:p>
              <a:pPr algn="r">
                <a:lnSpc>
                  <a:spcPts val="1152"/>
                </a:lnSpc>
              </a:pPr>
              <a:r>
                <a:rPr lang="en-US" sz="960">
                  <a:solidFill>
                    <a:srgbClr val="898989"/>
                  </a:solidFill>
                  <a:latin typeface="Calibri (MS)"/>
                  <a:ea typeface="Calibri (MS)"/>
                  <a:cs typeface="Calibri (MS)"/>
                  <a:sym typeface="Calibri (MS)"/>
                </a:rPr>
                <a:t>4</a:t>
              </a:r>
            </a:p>
          </p:txBody>
        </p:sp>
      </p:grpSp>
      <p:sp>
        <p:nvSpPr>
          <p:cNvPr name="Freeform 10" id="10"/>
          <p:cNvSpPr/>
          <p:nvPr/>
        </p:nvSpPr>
        <p:spPr>
          <a:xfrm flipH="false" flipV="false" rot="0">
            <a:off x="814712" y="3657600"/>
            <a:ext cx="3436080" cy="981737"/>
          </a:xfrm>
          <a:custGeom>
            <a:avLst/>
            <a:gdLst/>
            <a:ahLst/>
            <a:cxnLst/>
            <a:rect r="r" b="b" t="t" l="l"/>
            <a:pathLst>
              <a:path h="981737" w="3436080">
                <a:moveTo>
                  <a:pt x="0" y="0"/>
                </a:moveTo>
                <a:lnTo>
                  <a:pt x="3436080" y="0"/>
                </a:lnTo>
                <a:lnTo>
                  <a:pt x="3436080" y="981737"/>
                </a:lnTo>
                <a:lnTo>
                  <a:pt x="0" y="981737"/>
                </a:lnTo>
                <a:lnTo>
                  <a:pt x="0" y="0"/>
                </a:lnTo>
                <a:close/>
              </a:path>
            </a:pathLst>
          </a:custGeom>
          <a:blipFill>
            <a:blip r:embed="rId3">
              <a:alphaModFix amt="27000"/>
            </a:blip>
            <a:stretch>
              <a:fillRect l="0" t="0" r="0" b="0"/>
            </a:stretch>
          </a:blipFill>
        </p:spPr>
      </p:sp>
      <p:grpSp>
        <p:nvGrpSpPr>
          <p:cNvPr name="Group 11" id="11"/>
          <p:cNvGrpSpPr/>
          <p:nvPr/>
        </p:nvGrpSpPr>
        <p:grpSpPr>
          <a:xfrm rot="0">
            <a:off x="5546302" y="1240442"/>
            <a:ext cx="4021018" cy="5431070"/>
            <a:chOff x="0" y="0"/>
            <a:chExt cx="923669" cy="1247572"/>
          </a:xfrm>
        </p:grpSpPr>
        <p:sp>
          <p:nvSpPr>
            <p:cNvPr name="Freeform 12" id="12"/>
            <p:cNvSpPr/>
            <p:nvPr/>
          </p:nvSpPr>
          <p:spPr>
            <a:xfrm flipH="false" flipV="false" rot="0">
              <a:off x="0" y="0"/>
              <a:ext cx="923669" cy="1247572"/>
            </a:xfrm>
            <a:custGeom>
              <a:avLst/>
              <a:gdLst/>
              <a:ahLst/>
              <a:cxnLst/>
              <a:rect r="r" b="b" t="t" l="l"/>
              <a:pathLst>
                <a:path h="1247572" w="923669">
                  <a:moveTo>
                    <a:pt x="0" y="0"/>
                  </a:moveTo>
                  <a:lnTo>
                    <a:pt x="923669" y="0"/>
                  </a:lnTo>
                  <a:lnTo>
                    <a:pt x="923669" y="1247572"/>
                  </a:lnTo>
                  <a:lnTo>
                    <a:pt x="0" y="1247572"/>
                  </a:lnTo>
                  <a:close/>
                </a:path>
              </a:pathLst>
            </a:custGeom>
            <a:blipFill>
              <a:blip r:embed="rId4"/>
              <a:stretch>
                <a:fillRect l="-37710" t="0" r="-35009" b="0"/>
              </a:stretch>
            </a:blipFill>
          </p:spPr>
        </p:sp>
      </p:grpSp>
      <p:sp>
        <p:nvSpPr>
          <p:cNvPr name="TextBox 13" id="13"/>
          <p:cNvSpPr txBox="true"/>
          <p:nvPr/>
        </p:nvSpPr>
        <p:spPr>
          <a:xfrm rot="0">
            <a:off x="2909725" y="268245"/>
            <a:ext cx="3934150" cy="863600"/>
          </a:xfrm>
          <a:prstGeom prst="rect">
            <a:avLst/>
          </a:prstGeom>
        </p:spPr>
        <p:txBody>
          <a:bodyPr anchor="t" rtlCol="false" tIns="0" lIns="0" bIns="0" rIns="0">
            <a:spAutoFit/>
          </a:bodyPr>
          <a:lstStyle/>
          <a:p>
            <a:pPr algn="ctr">
              <a:lnSpc>
                <a:spcPts val="7000"/>
              </a:lnSpc>
            </a:pPr>
            <a:r>
              <a:rPr lang="en-US" sz="5000" b="true">
                <a:solidFill>
                  <a:srgbClr val="000000"/>
                </a:solidFill>
                <a:latin typeface="Canva Sans Bold"/>
                <a:ea typeface="Canva Sans Bold"/>
                <a:cs typeface="Canva Sans Bold"/>
                <a:sym typeface="Canva Sans Bold"/>
              </a:rPr>
              <a:t>Intro</a:t>
            </a:r>
            <a:r>
              <a:rPr lang="en-US" b="true" sz="5000">
                <a:solidFill>
                  <a:srgbClr val="000000"/>
                </a:solidFill>
                <a:latin typeface="Canva Sans Bold"/>
                <a:ea typeface="Canva Sans Bold"/>
                <a:cs typeface="Canva Sans Bold"/>
                <a:sym typeface="Canva Sans Bold"/>
              </a:rPr>
              <a:t>duction</a:t>
            </a:r>
          </a:p>
        </p:txBody>
      </p:sp>
      <p:sp>
        <p:nvSpPr>
          <p:cNvPr name="TextBox 14" id="14"/>
          <p:cNvSpPr txBox="true"/>
          <p:nvPr/>
        </p:nvSpPr>
        <p:spPr>
          <a:xfrm rot="0">
            <a:off x="140812" y="1593141"/>
            <a:ext cx="5405491" cy="4930775"/>
          </a:xfrm>
          <a:prstGeom prst="rect">
            <a:avLst/>
          </a:prstGeom>
        </p:spPr>
        <p:txBody>
          <a:bodyPr anchor="t" rtlCol="false" tIns="0" lIns="0" bIns="0" rIns="0">
            <a:spAutoFit/>
          </a:bodyPr>
          <a:lstStyle/>
          <a:p>
            <a:pPr algn="l">
              <a:lnSpc>
                <a:spcPts val="2800"/>
              </a:lnSpc>
            </a:pPr>
            <a:r>
              <a:rPr lang="en-US" sz="2000">
                <a:solidFill>
                  <a:srgbClr val="000000"/>
                </a:solidFill>
                <a:latin typeface="Canva Sans"/>
                <a:ea typeface="Canva Sans"/>
                <a:cs typeface="Canva Sans"/>
                <a:sym typeface="Canva Sans"/>
              </a:rPr>
              <a:t>BookMyShow is one of In</a:t>
            </a:r>
            <a:r>
              <a:rPr lang="en-US" sz="2000">
                <a:solidFill>
                  <a:srgbClr val="000000"/>
                </a:solidFill>
                <a:latin typeface="Canva Sans"/>
                <a:ea typeface="Canva Sans"/>
                <a:cs typeface="Canva Sans"/>
                <a:sym typeface="Canva Sans"/>
              </a:rPr>
              <a:t>dia’s largest online ticket booking platforms, enabling users to book tickets for movies, events, and live shows. With millions of users, the platform generates vast amounts of data on user behavior, movie performance, theater occupancy, payment transactions, and customer reviews.</a:t>
            </a:r>
          </a:p>
          <a:p>
            <a:pPr algn="l">
              <a:lnSpc>
                <a:spcPts val="2800"/>
              </a:lnSpc>
            </a:pPr>
            <a:r>
              <a:rPr lang="en-US" sz="2000">
                <a:solidFill>
                  <a:srgbClr val="000000"/>
                </a:solidFill>
                <a:latin typeface="Canva Sans"/>
                <a:ea typeface="Canva Sans"/>
                <a:cs typeface="Canva Sans"/>
                <a:sym typeface="Canva Sans"/>
              </a:rPr>
              <a:t> This project uses SQL-based analysis to explore the BookMyShow dataset and uncover meaningful insights that can help enhance platform efficiency, improve customer experience, and maximize revenue generation.</a:t>
            </a:r>
          </a:p>
        </p:txBody>
      </p:sp>
      <p:grpSp>
        <p:nvGrpSpPr>
          <p:cNvPr name="Group 15" id="15"/>
          <p:cNvGrpSpPr/>
          <p:nvPr/>
        </p:nvGrpSpPr>
        <p:grpSpPr>
          <a:xfrm rot="0">
            <a:off x="338192" y="6780108"/>
            <a:ext cx="2194560" cy="389467"/>
            <a:chOff x="0" y="0"/>
            <a:chExt cx="2926080" cy="519289"/>
          </a:xfrm>
        </p:grpSpPr>
        <p:sp>
          <p:nvSpPr>
            <p:cNvPr name="Freeform 16" id="16"/>
            <p:cNvSpPr/>
            <p:nvPr/>
          </p:nvSpPr>
          <p:spPr>
            <a:xfrm flipH="false" flipV="false" rot="0">
              <a:off x="0" y="0"/>
              <a:ext cx="2926080" cy="519289"/>
            </a:xfrm>
            <a:custGeom>
              <a:avLst/>
              <a:gdLst/>
              <a:ahLst/>
              <a:cxnLst/>
              <a:rect r="r" b="b" t="t" l="l"/>
              <a:pathLst>
                <a:path h="519289" w="2926080">
                  <a:moveTo>
                    <a:pt x="0" y="0"/>
                  </a:moveTo>
                  <a:lnTo>
                    <a:pt x="2926080" y="0"/>
                  </a:lnTo>
                  <a:lnTo>
                    <a:pt x="2926080" y="519289"/>
                  </a:lnTo>
                  <a:lnTo>
                    <a:pt x="0" y="519289"/>
                  </a:lnTo>
                  <a:close/>
                </a:path>
              </a:pathLst>
            </a:custGeom>
            <a:solidFill>
              <a:srgbClr val="000000">
                <a:alpha val="0"/>
              </a:srgbClr>
            </a:solidFill>
          </p:spPr>
        </p:sp>
        <p:sp>
          <p:nvSpPr>
            <p:cNvPr name="TextBox 17" id="17"/>
            <p:cNvSpPr txBox="true"/>
            <p:nvPr/>
          </p:nvSpPr>
          <p:spPr>
            <a:xfrm>
              <a:off x="0" y="-19050"/>
              <a:ext cx="2926080" cy="538339"/>
            </a:xfrm>
            <a:prstGeom prst="rect">
              <a:avLst/>
            </a:prstGeom>
          </p:spPr>
          <p:txBody>
            <a:bodyPr anchor="ctr" rtlCol="false" tIns="0" lIns="0" bIns="0" rIns="0"/>
            <a:lstStyle/>
            <a:p>
              <a:pPr algn="l">
                <a:lnSpc>
                  <a:spcPts val="1152"/>
                </a:lnSpc>
              </a:pPr>
              <a:r>
                <a:rPr lang="en-US" sz="960">
                  <a:solidFill>
                    <a:srgbClr val="898989"/>
                  </a:solidFill>
                  <a:latin typeface="Calibri (MS)"/>
                  <a:ea typeface="Calibri (MS)"/>
                  <a:cs typeface="Calibri (MS)"/>
                  <a:sym typeface="Calibri (MS)"/>
                </a:rPr>
                <a:t>4-11-25</a:t>
              </a:r>
            </a:p>
          </p:txBody>
        </p:sp>
      </p:grpSp>
    </p:spTree>
  </p:cSld>
  <p:clrMapOvr>
    <a:masterClrMapping/>
  </p:clrMapOvr>
</p:sld>
</file>

<file path=ppt/slides/slide4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513973" y="1241684"/>
            <a:ext cx="8931180" cy="4945641"/>
          </a:xfrm>
          <a:custGeom>
            <a:avLst/>
            <a:gdLst/>
            <a:ahLst/>
            <a:cxnLst/>
            <a:rect r="r" b="b" t="t" l="l"/>
            <a:pathLst>
              <a:path h="4945641" w="8931180">
                <a:moveTo>
                  <a:pt x="0" y="0"/>
                </a:moveTo>
                <a:lnTo>
                  <a:pt x="8931180" y="0"/>
                </a:lnTo>
                <a:lnTo>
                  <a:pt x="8931180" y="4945641"/>
                </a:lnTo>
                <a:lnTo>
                  <a:pt x="0" y="4945641"/>
                </a:lnTo>
                <a:lnTo>
                  <a:pt x="0" y="0"/>
                </a:lnTo>
                <a:close/>
              </a:path>
            </a:pathLst>
          </a:custGeom>
          <a:blipFill>
            <a:blip r:embed="rId2"/>
            <a:stretch>
              <a:fillRect l="0" t="0" r="0" b="0"/>
            </a:stretch>
          </a:blipFill>
        </p:spPr>
      </p:sp>
    </p:spTree>
  </p:cSld>
  <p:clrMapOvr>
    <a:masterClrMapping/>
  </p:clrMapOvr>
</p:sld>
</file>

<file path=ppt/slides/slide4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681703" y="731520"/>
            <a:ext cx="8591562" cy="5992614"/>
          </a:xfrm>
          <a:custGeom>
            <a:avLst/>
            <a:gdLst/>
            <a:ahLst/>
            <a:cxnLst/>
            <a:rect r="r" b="b" t="t" l="l"/>
            <a:pathLst>
              <a:path h="5992614" w="8591562">
                <a:moveTo>
                  <a:pt x="0" y="0"/>
                </a:moveTo>
                <a:lnTo>
                  <a:pt x="8591562" y="0"/>
                </a:lnTo>
                <a:lnTo>
                  <a:pt x="8591562" y="5992614"/>
                </a:lnTo>
                <a:lnTo>
                  <a:pt x="0" y="5992614"/>
                </a:lnTo>
                <a:lnTo>
                  <a:pt x="0" y="0"/>
                </a:lnTo>
                <a:close/>
              </a:path>
            </a:pathLst>
          </a:custGeom>
          <a:blipFill>
            <a:blip r:embed="rId2"/>
            <a:stretch>
              <a:fillRect l="0" t="0" r="0" b="0"/>
            </a:stretch>
          </a:blipFill>
        </p:spPr>
      </p:sp>
    </p:spTree>
  </p:cSld>
  <p:clrMapOvr>
    <a:masterClrMapping/>
  </p:clrMapOvr>
</p:sld>
</file>

<file path=ppt/slides/slide4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102574" y="372950"/>
            <a:ext cx="7728588" cy="6569300"/>
          </a:xfrm>
          <a:custGeom>
            <a:avLst/>
            <a:gdLst/>
            <a:ahLst/>
            <a:cxnLst/>
            <a:rect r="r" b="b" t="t" l="l"/>
            <a:pathLst>
              <a:path h="6569300" w="7728588">
                <a:moveTo>
                  <a:pt x="0" y="0"/>
                </a:moveTo>
                <a:lnTo>
                  <a:pt x="7728588" y="0"/>
                </a:lnTo>
                <a:lnTo>
                  <a:pt x="7728588" y="6569300"/>
                </a:lnTo>
                <a:lnTo>
                  <a:pt x="0" y="6569300"/>
                </a:lnTo>
                <a:lnTo>
                  <a:pt x="0" y="0"/>
                </a:lnTo>
                <a:close/>
              </a:path>
            </a:pathLst>
          </a:custGeom>
          <a:blipFill>
            <a:blip r:embed="rId2"/>
            <a:stretch>
              <a:fillRect l="0" t="0" r="0" b="0"/>
            </a:stretch>
          </a:blipFill>
        </p:spPr>
      </p:sp>
    </p:spTree>
  </p:cSld>
  <p:clrMapOvr>
    <a:masterClrMapping/>
  </p:clrMapOvr>
</p:sld>
</file>

<file path=ppt/slides/slide4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7261054" y="155516"/>
            <a:ext cx="2306267" cy="435009"/>
            <a:chOff x="0" y="0"/>
            <a:chExt cx="3075022" cy="580012"/>
          </a:xfrm>
        </p:grpSpPr>
        <p:sp>
          <p:nvSpPr>
            <p:cNvPr name="Freeform 3" id="3"/>
            <p:cNvSpPr/>
            <p:nvPr/>
          </p:nvSpPr>
          <p:spPr>
            <a:xfrm flipH="false" flipV="false" rot="0">
              <a:off x="0" y="0"/>
              <a:ext cx="3075051" cy="580009"/>
            </a:xfrm>
            <a:custGeom>
              <a:avLst/>
              <a:gdLst/>
              <a:ahLst/>
              <a:cxnLst/>
              <a:rect r="r" b="b" t="t" l="l"/>
              <a:pathLst>
                <a:path h="580009" w="3075051">
                  <a:moveTo>
                    <a:pt x="0" y="0"/>
                  </a:moveTo>
                  <a:lnTo>
                    <a:pt x="3075051" y="0"/>
                  </a:lnTo>
                  <a:lnTo>
                    <a:pt x="3075051" y="580009"/>
                  </a:lnTo>
                  <a:lnTo>
                    <a:pt x="0" y="580009"/>
                  </a:lnTo>
                  <a:lnTo>
                    <a:pt x="0" y="0"/>
                  </a:lnTo>
                  <a:close/>
                </a:path>
              </a:pathLst>
            </a:custGeom>
            <a:blipFill>
              <a:blip r:embed="rId2"/>
              <a:stretch>
                <a:fillRect l="0" t="0" r="0" b="0"/>
              </a:stretch>
            </a:blipFill>
          </p:spPr>
        </p:sp>
      </p:grpSp>
      <p:grpSp>
        <p:nvGrpSpPr>
          <p:cNvPr name="Group 4" id="4"/>
          <p:cNvGrpSpPr/>
          <p:nvPr/>
        </p:nvGrpSpPr>
        <p:grpSpPr>
          <a:xfrm rot="0">
            <a:off x="3230880" y="6780108"/>
            <a:ext cx="3291840" cy="389467"/>
            <a:chOff x="0" y="0"/>
            <a:chExt cx="4389120" cy="519289"/>
          </a:xfrm>
        </p:grpSpPr>
        <p:sp>
          <p:nvSpPr>
            <p:cNvPr name="Freeform 5" id="5"/>
            <p:cNvSpPr/>
            <p:nvPr/>
          </p:nvSpPr>
          <p:spPr>
            <a:xfrm flipH="false" flipV="false" rot="0">
              <a:off x="0" y="0"/>
              <a:ext cx="4389120" cy="519289"/>
            </a:xfrm>
            <a:custGeom>
              <a:avLst/>
              <a:gdLst/>
              <a:ahLst/>
              <a:cxnLst/>
              <a:rect r="r" b="b" t="t" l="l"/>
              <a:pathLst>
                <a:path h="519289" w="4389120">
                  <a:moveTo>
                    <a:pt x="0" y="0"/>
                  </a:moveTo>
                  <a:lnTo>
                    <a:pt x="4389120" y="0"/>
                  </a:lnTo>
                  <a:lnTo>
                    <a:pt x="4389120" y="519289"/>
                  </a:lnTo>
                  <a:lnTo>
                    <a:pt x="0" y="519289"/>
                  </a:lnTo>
                  <a:close/>
                </a:path>
              </a:pathLst>
            </a:custGeom>
            <a:solidFill>
              <a:srgbClr val="000000">
                <a:alpha val="0"/>
              </a:srgbClr>
            </a:solidFill>
          </p:spPr>
        </p:sp>
        <p:sp>
          <p:nvSpPr>
            <p:cNvPr name="TextBox 6" id="6"/>
            <p:cNvSpPr txBox="true"/>
            <p:nvPr/>
          </p:nvSpPr>
          <p:spPr>
            <a:xfrm>
              <a:off x="0" y="-19050"/>
              <a:ext cx="4389120" cy="538339"/>
            </a:xfrm>
            <a:prstGeom prst="rect">
              <a:avLst/>
            </a:prstGeom>
          </p:spPr>
          <p:txBody>
            <a:bodyPr anchor="ctr" rtlCol="false" tIns="0" lIns="0" bIns="0" rIns="0"/>
            <a:lstStyle/>
            <a:p>
              <a:pPr algn="ctr">
                <a:lnSpc>
                  <a:spcPts val="1152"/>
                </a:lnSpc>
              </a:pPr>
              <a:r>
                <a:rPr lang="en-US" sz="960">
                  <a:solidFill>
                    <a:srgbClr val="898989"/>
                  </a:solidFill>
                  <a:latin typeface="Calibri (MS)"/>
                  <a:ea typeface="Calibri (MS)"/>
                  <a:cs typeface="Calibri (MS)"/>
                  <a:sym typeface="Calibri (MS)"/>
                </a:rPr>
                <a:t>Department of Artificial Intelligence &amp; Machine Learning</a:t>
              </a:r>
            </a:p>
          </p:txBody>
        </p:sp>
      </p:grpSp>
      <p:sp>
        <p:nvSpPr>
          <p:cNvPr name="TextBox 7" id="7"/>
          <p:cNvSpPr txBox="true"/>
          <p:nvPr/>
        </p:nvSpPr>
        <p:spPr>
          <a:xfrm rot="0">
            <a:off x="386191" y="2334112"/>
            <a:ext cx="9181130" cy="3887359"/>
          </a:xfrm>
          <a:prstGeom prst="rect">
            <a:avLst/>
          </a:prstGeom>
        </p:spPr>
        <p:txBody>
          <a:bodyPr anchor="t" rtlCol="false" tIns="0" lIns="0" bIns="0" rIns="0">
            <a:spAutoFit/>
          </a:bodyPr>
          <a:lstStyle/>
          <a:p>
            <a:pPr algn="just" marL="475923" indent="-237962" lvl="1">
              <a:lnSpc>
                <a:spcPts val="3086"/>
              </a:lnSpc>
              <a:buFont typeface="Arial"/>
              <a:buChar char="•"/>
            </a:pPr>
            <a:r>
              <a:rPr lang="en-US" sz="2204">
                <a:solidFill>
                  <a:srgbClr val="000000"/>
                </a:solidFill>
                <a:latin typeface="Canva Sans"/>
                <a:ea typeface="Canva Sans"/>
                <a:cs typeface="Canva Sans"/>
                <a:sym typeface="Canva Sans"/>
              </a:rPr>
              <a:t>I</a:t>
            </a:r>
            <a:r>
              <a:rPr lang="en-US" sz="2204">
                <a:solidFill>
                  <a:srgbClr val="000000"/>
                </a:solidFill>
                <a:latin typeface="Canva Sans"/>
                <a:ea typeface="Canva Sans"/>
                <a:cs typeface="Canva Sans"/>
                <a:sym typeface="Canva Sans"/>
              </a:rPr>
              <a:t>dentified most active users and repeat customers for loyalty programs.</a:t>
            </a:r>
          </a:p>
          <a:p>
            <a:pPr algn="just" marL="475923" indent="-237962" lvl="1">
              <a:lnSpc>
                <a:spcPts val="3086"/>
              </a:lnSpc>
              <a:buFont typeface="Arial"/>
              <a:buChar char="•"/>
            </a:pPr>
            <a:r>
              <a:rPr lang="en-US" sz="2204">
                <a:solidFill>
                  <a:srgbClr val="000000"/>
                </a:solidFill>
                <a:latin typeface="Canva Sans"/>
                <a:ea typeface="Canva Sans"/>
                <a:cs typeface="Canva Sans"/>
                <a:sym typeface="Canva Sans"/>
              </a:rPr>
              <a:t>Discovered top-performing movies, languages, and genres for targeted marketing.</a:t>
            </a:r>
          </a:p>
          <a:p>
            <a:pPr algn="just" marL="475923" indent="-237962" lvl="1">
              <a:lnSpc>
                <a:spcPts val="3086"/>
              </a:lnSpc>
              <a:buFont typeface="Arial"/>
              <a:buChar char="•"/>
            </a:pPr>
            <a:r>
              <a:rPr lang="en-US" sz="2204">
                <a:solidFill>
                  <a:srgbClr val="000000"/>
                </a:solidFill>
                <a:latin typeface="Canva Sans"/>
                <a:ea typeface="Canva Sans"/>
                <a:cs typeface="Canva Sans"/>
                <a:sym typeface="Canva Sans"/>
              </a:rPr>
              <a:t>Recognized theaters with low occupancy for better scheduling and pricing optimization.</a:t>
            </a:r>
          </a:p>
          <a:p>
            <a:pPr algn="just" marL="475923" indent="-237962" lvl="1">
              <a:lnSpc>
                <a:spcPts val="3086"/>
              </a:lnSpc>
              <a:buFont typeface="Arial"/>
              <a:buChar char="•"/>
            </a:pPr>
            <a:r>
              <a:rPr lang="en-US" sz="2204">
                <a:solidFill>
                  <a:srgbClr val="000000"/>
                </a:solidFill>
                <a:latin typeface="Canva Sans"/>
                <a:ea typeface="Canva Sans"/>
                <a:cs typeface="Canva Sans"/>
                <a:sym typeface="Canva Sans"/>
              </a:rPr>
              <a:t>Improved payment efficiency by analyzing failures and refunds.</a:t>
            </a:r>
          </a:p>
          <a:p>
            <a:pPr algn="just" marL="475923" indent="-237962" lvl="1">
              <a:lnSpc>
                <a:spcPts val="3086"/>
              </a:lnSpc>
              <a:buFont typeface="Arial"/>
              <a:buChar char="•"/>
            </a:pPr>
            <a:r>
              <a:rPr lang="en-US" sz="2204">
                <a:solidFill>
                  <a:srgbClr val="000000"/>
                </a:solidFill>
                <a:latin typeface="Canva Sans"/>
                <a:ea typeface="Canva Sans"/>
                <a:cs typeface="Canva Sans"/>
                <a:sym typeface="Canva Sans"/>
              </a:rPr>
              <a:t>Leveraged user reviews to understand content preferences and satisfaction.</a:t>
            </a:r>
          </a:p>
          <a:p>
            <a:pPr algn="just">
              <a:lnSpc>
                <a:spcPts val="3086"/>
              </a:lnSpc>
            </a:pPr>
          </a:p>
        </p:txBody>
      </p:sp>
      <p:sp>
        <p:nvSpPr>
          <p:cNvPr name="TextBox 8" id="8"/>
          <p:cNvSpPr txBox="true"/>
          <p:nvPr/>
        </p:nvSpPr>
        <p:spPr>
          <a:xfrm rot="0">
            <a:off x="2251688" y="1137867"/>
            <a:ext cx="5250224" cy="863600"/>
          </a:xfrm>
          <a:prstGeom prst="rect">
            <a:avLst/>
          </a:prstGeom>
        </p:spPr>
        <p:txBody>
          <a:bodyPr anchor="t" rtlCol="false" tIns="0" lIns="0" bIns="0" rIns="0">
            <a:spAutoFit/>
          </a:bodyPr>
          <a:lstStyle/>
          <a:p>
            <a:pPr algn="ctr">
              <a:lnSpc>
                <a:spcPts val="7000"/>
              </a:lnSpc>
            </a:pPr>
            <a:r>
              <a:rPr lang="en-US" sz="5000" b="true">
                <a:solidFill>
                  <a:srgbClr val="000000"/>
                </a:solidFill>
                <a:latin typeface="Canva Sans Bold"/>
                <a:ea typeface="Canva Sans Bold"/>
                <a:cs typeface="Canva Sans Bold"/>
                <a:sym typeface="Canva Sans Bold"/>
              </a:rPr>
              <a:t>Project Outcome</a:t>
            </a:r>
          </a:p>
        </p:txBody>
      </p:sp>
      <p:grpSp>
        <p:nvGrpSpPr>
          <p:cNvPr name="Group 9" id="9"/>
          <p:cNvGrpSpPr/>
          <p:nvPr/>
        </p:nvGrpSpPr>
        <p:grpSpPr>
          <a:xfrm rot="0">
            <a:off x="6888480" y="6780108"/>
            <a:ext cx="2194560" cy="389467"/>
            <a:chOff x="0" y="0"/>
            <a:chExt cx="2926080" cy="519289"/>
          </a:xfrm>
        </p:grpSpPr>
        <p:sp>
          <p:nvSpPr>
            <p:cNvPr name="Freeform 10" id="10"/>
            <p:cNvSpPr/>
            <p:nvPr/>
          </p:nvSpPr>
          <p:spPr>
            <a:xfrm flipH="false" flipV="false" rot="0">
              <a:off x="0" y="0"/>
              <a:ext cx="2926080" cy="519289"/>
            </a:xfrm>
            <a:custGeom>
              <a:avLst/>
              <a:gdLst/>
              <a:ahLst/>
              <a:cxnLst/>
              <a:rect r="r" b="b" t="t" l="l"/>
              <a:pathLst>
                <a:path h="519289" w="2926080">
                  <a:moveTo>
                    <a:pt x="0" y="0"/>
                  </a:moveTo>
                  <a:lnTo>
                    <a:pt x="2926080" y="0"/>
                  </a:lnTo>
                  <a:lnTo>
                    <a:pt x="2926080" y="519289"/>
                  </a:lnTo>
                  <a:lnTo>
                    <a:pt x="0" y="519289"/>
                  </a:lnTo>
                  <a:close/>
                </a:path>
              </a:pathLst>
            </a:custGeom>
            <a:solidFill>
              <a:srgbClr val="000000">
                <a:alpha val="0"/>
              </a:srgbClr>
            </a:solidFill>
          </p:spPr>
        </p:sp>
        <p:sp>
          <p:nvSpPr>
            <p:cNvPr name="TextBox 11" id="11"/>
            <p:cNvSpPr txBox="true"/>
            <p:nvPr/>
          </p:nvSpPr>
          <p:spPr>
            <a:xfrm>
              <a:off x="0" y="-19050"/>
              <a:ext cx="2926080" cy="538339"/>
            </a:xfrm>
            <a:prstGeom prst="rect">
              <a:avLst/>
            </a:prstGeom>
          </p:spPr>
          <p:txBody>
            <a:bodyPr anchor="ctr" rtlCol="false" tIns="0" lIns="0" bIns="0" rIns="0"/>
            <a:lstStyle/>
            <a:p>
              <a:pPr algn="r">
                <a:lnSpc>
                  <a:spcPts val="1152"/>
                </a:lnSpc>
              </a:pPr>
              <a:r>
                <a:rPr lang="en-US" sz="960">
                  <a:solidFill>
                    <a:srgbClr val="898989"/>
                  </a:solidFill>
                  <a:latin typeface="Calibri (MS)"/>
                  <a:ea typeface="Calibri (MS)"/>
                  <a:cs typeface="Calibri (MS)"/>
                  <a:sym typeface="Calibri (MS)"/>
                </a:rPr>
                <a:t>29</a:t>
              </a:r>
            </a:p>
          </p:txBody>
        </p:sp>
      </p:grpSp>
      <p:grpSp>
        <p:nvGrpSpPr>
          <p:cNvPr name="Group 12" id="12"/>
          <p:cNvGrpSpPr/>
          <p:nvPr/>
        </p:nvGrpSpPr>
        <p:grpSpPr>
          <a:xfrm rot="0">
            <a:off x="252447" y="6780108"/>
            <a:ext cx="2194560" cy="389467"/>
            <a:chOff x="0" y="0"/>
            <a:chExt cx="2926080" cy="519289"/>
          </a:xfrm>
        </p:grpSpPr>
        <p:sp>
          <p:nvSpPr>
            <p:cNvPr name="Freeform 13" id="13"/>
            <p:cNvSpPr/>
            <p:nvPr/>
          </p:nvSpPr>
          <p:spPr>
            <a:xfrm flipH="false" flipV="false" rot="0">
              <a:off x="0" y="0"/>
              <a:ext cx="2926080" cy="519289"/>
            </a:xfrm>
            <a:custGeom>
              <a:avLst/>
              <a:gdLst/>
              <a:ahLst/>
              <a:cxnLst/>
              <a:rect r="r" b="b" t="t" l="l"/>
              <a:pathLst>
                <a:path h="519289" w="2926080">
                  <a:moveTo>
                    <a:pt x="0" y="0"/>
                  </a:moveTo>
                  <a:lnTo>
                    <a:pt x="2926080" y="0"/>
                  </a:lnTo>
                  <a:lnTo>
                    <a:pt x="2926080" y="519289"/>
                  </a:lnTo>
                  <a:lnTo>
                    <a:pt x="0" y="519289"/>
                  </a:lnTo>
                  <a:close/>
                </a:path>
              </a:pathLst>
            </a:custGeom>
            <a:solidFill>
              <a:srgbClr val="000000">
                <a:alpha val="0"/>
              </a:srgbClr>
            </a:solidFill>
          </p:spPr>
        </p:sp>
        <p:sp>
          <p:nvSpPr>
            <p:cNvPr name="TextBox 14" id="14"/>
            <p:cNvSpPr txBox="true"/>
            <p:nvPr/>
          </p:nvSpPr>
          <p:spPr>
            <a:xfrm>
              <a:off x="0" y="-19050"/>
              <a:ext cx="2926080" cy="538339"/>
            </a:xfrm>
            <a:prstGeom prst="rect">
              <a:avLst/>
            </a:prstGeom>
          </p:spPr>
          <p:txBody>
            <a:bodyPr anchor="ctr" rtlCol="false" tIns="0" lIns="0" bIns="0" rIns="0"/>
            <a:lstStyle/>
            <a:p>
              <a:pPr algn="l">
                <a:lnSpc>
                  <a:spcPts val="1152"/>
                </a:lnSpc>
              </a:pPr>
              <a:r>
                <a:rPr lang="en-US" sz="960">
                  <a:solidFill>
                    <a:srgbClr val="898989"/>
                  </a:solidFill>
                  <a:latin typeface="Calibri (MS)"/>
                  <a:ea typeface="Calibri (MS)"/>
                  <a:cs typeface="Calibri (MS)"/>
                  <a:sym typeface="Calibri (MS)"/>
                </a:rPr>
                <a:t>4-11-25</a:t>
              </a:r>
            </a:p>
          </p:txBody>
        </p:sp>
      </p:grpSp>
    </p:spTree>
  </p:cSld>
  <p:clrMapOvr>
    <a:masterClrMapping/>
  </p:clrMapOvr>
</p:sld>
</file>

<file path=ppt/slides/slide4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7261054" y="155516"/>
            <a:ext cx="2306267" cy="435009"/>
            <a:chOff x="0" y="0"/>
            <a:chExt cx="3075022" cy="580012"/>
          </a:xfrm>
        </p:grpSpPr>
        <p:sp>
          <p:nvSpPr>
            <p:cNvPr name="Freeform 3" id="3"/>
            <p:cNvSpPr/>
            <p:nvPr/>
          </p:nvSpPr>
          <p:spPr>
            <a:xfrm flipH="false" flipV="false" rot="0">
              <a:off x="0" y="0"/>
              <a:ext cx="3075051" cy="580009"/>
            </a:xfrm>
            <a:custGeom>
              <a:avLst/>
              <a:gdLst/>
              <a:ahLst/>
              <a:cxnLst/>
              <a:rect r="r" b="b" t="t" l="l"/>
              <a:pathLst>
                <a:path h="580009" w="3075051">
                  <a:moveTo>
                    <a:pt x="0" y="0"/>
                  </a:moveTo>
                  <a:lnTo>
                    <a:pt x="3075051" y="0"/>
                  </a:lnTo>
                  <a:lnTo>
                    <a:pt x="3075051" y="580009"/>
                  </a:lnTo>
                  <a:lnTo>
                    <a:pt x="0" y="580009"/>
                  </a:lnTo>
                  <a:lnTo>
                    <a:pt x="0" y="0"/>
                  </a:lnTo>
                  <a:close/>
                </a:path>
              </a:pathLst>
            </a:custGeom>
            <a:blipFill>
              <a:blip r:embed="rId2"/>
              <a:stretch>
                <a:fillRect l="0" t="0" r="0" b="0"/>
              </a:stretch>
            </a:blipFill>
          </p:spPr>
        </p:sp>
      </p:grpSp>
      <p:grpSp>
        <p:nvGrpSpPr>
          <p:cNvPr name="Group 4" id="4"/>
          <p:cNvGrpSpPr/>
          <p:nvPr/>
        </p:nvGrpSpPr>
        <p:grpSpPr>
          <a:xfrm rot="0">
            <a:off x="3230880" y="6780108"/>
            <a:ext cx="3291840" cy="389467"/>
            <a:chOff x="0" y="0"/>
            <a:chExt cx="4389120" cy="519289"/>
          </a:xfrm>
        </p:grpSpPr>
        <p:sp>
          <p:nvSpPr>
            <p:cNvPr name="Freeform 5" id="5"/>
            <p:cNvSpPr/>
            <p:nvPr/>
          </p:nvSpPr>
          <p:spPr>
            <a:xfrm flipH="false" flipV="false" rot="0">
              <a:off x="0" y="0"/>
              <a:ext cx="4389120" cy="519289"/>
            </a:xfrm>
            <a:custGeom>
              <a:avLst/>
              <a:gdLst/>
              <a:ahLst/>
              <a:cxnLst/>
              <a:rect r="r" b="b" t="t" l="l"/>
              <a:pathLst>
                <a:path h="519289" w="4389120">
                  <a:moveTo>
                    <a:pt x="0" y="0"/>
                  </a:moveTo>
                  <a:lnTo>
                    <a:pt x="4389120" y="0"/>
                  </a:lnTo>
                  <a:lnTo>
                    <a:pt x="4389120" y="519289"/>
                  </a:lnTo>
                  <a:lnTo>
                    <a:pt x="0" y="519289"/>
                  </a:lnTo>
                  <a:close/>
                </a:path>
              </a:pathLst>
            </a:custGeom>
            <a:solidFill>
              <a:srgbClr val="000000">
                <a:alpha val="0"/>
              </a:srgbClr>
            </a:solidFill>
          </p:spPr>
        </p:sp>
        <p:sp>
          <p:nvSpPr>
            <p:cNvPr name="TextBox 6" id="6"/>
            <p:cNvSpPr txBox="true"/>
            <p:nvPr/>
          </p:nvSpPr>
          <p:spPr>
            <a:xfrm>
              <a:off x="0" y="-19050"/>
              <a:ext cx="4389120" cy="538339"/>
            </a:xfrm>
            <a:prstGeom prst="rect">
              <a:avLst/>
            </a:prstGeom>
          </p:spPr>
          <p:txBody>
            <a:bodyPr anchor="ctr" rtlCol="false" tIns="0" lIns="0" bIns="0" rIns="0"/>
            <a:lstStyle/>
            <a:p>
              <a:pPr algn="ctr">
                <a:lnSpc>
                  <a:spcPts val="1152"/>
                </a:lnSpc>
              </a:pPr>
              <a:r>
                <a:rPr lang="en-US" sz="960">
                  <a:solidFill>
                    <a:srgbClr val="898989"/>
                  </a:solidFill>
                  <a:latin typeface="Calibri (MS)"/>
                  <a:ea typeface="Calibri (MS)"/>
                  <a:cs typeface="Calibri (MS)"/>
                  <a:sym typeface="Calibri (MS)"/>
                </a:rPr>
                <a:t>Department of Artificial Intelligence &amp; Machine Learning</a:t>
              </a:r>
            </a:p>
          </p:txBody>
        </p:sp>
      </p:grpSp>
      <p:sp>
        <p:nvSpPr>
          <p:cNvPr name="TextBox 7" id="7"/>
          <p:cNvSpPr txBox="true"/>
          <p:nvPr/>
        </p:nvSpPr>
        <p:spPr>
          <a:xfrm rot="0">
            <a:off x="386191" y="2334112"/>
            <a:ext cx="9181130" cy="1934734"/>
          </a:xfrm>
          <a:prstGeom prst="rect">
            <a:avLst/>
          </a:prstGeom>
        </p:spPr>
        <p:txBody>
          <a:bodyPr anchor="t" rtlCol="false" tIns="0" lIns="0" bIns="0" rIns="0">
            <a:spAutoFit/>
          </a:bodyPr>
          <a:lstStyle/>
          <a:p>
            <a:pPr algn="just" marL="475923" indent="-237962" lvl="1">
              <a:lnSpc>
                <a:spcPts val="3086"/>
              </a:lnSpc>
              <a:buFont typeface="Arial"/>
              <a:buChar char="•"/>
            </a:pPr>
            <a:r>
              <a:rPr lang="en-US" sz="2204">
                <a:solidFill>
                  <a:srgbClr val="000000"/>
                </a:solidFill>
                <a:latin typeface="Canva Sans"/>
                <a:ea typeface="Canva Sans"/>
                <a:cs typeface="Canva Sans"/>
                <a:sym typeface="Canva Sans"/>
              </a:rPr>
              <a:t>Add Graphs to represent the insights better.</a:t>
            </a:r>
          </a:p>
          <a:p>
            <a:pPr algn="just" marL="475923" indent="-237962" lvl="1">
              <a:lnSpc>
                <a:spcPts val="3086"/>
              </a:lnSpc>
              <a:buFont typeface="Arial"/>
              <a:buChar char="•"/>
            </a:pPr>
            <a:r>
              <a:rPr lang="en-US" sz="2204">
                <a:solidFill>
                  <a:srgbClr val="000000"/>
                </a:solidFill>
                <a:latin typeface="Canva Sans"/>
                <a:ea typeface="Canva Sans"/>
                <a:cs typeface="Canva Sans"/>
                <a:sym typeface="Canva Sans"/>
              </a:rPr>
              <a:t>Using Book-My-Show API to make the data up-to-date and Realtime.</a:t>
            </a:r>
          </a:p>
          <a:p>
            <a:pPr algn="just" marL="475923" indent="-237962" lvl="1">
              <a:lnSpc>
                <a:spcPts val="3086"/>
              </a:lnSpc>
              <a:buFont typeface="Arial"/>
              <a:buChar char="•"/>
            </a:pPr>
            <a:r>
              <a:rPr lang="en-US" sz="2204">
                <a:solidFill>
                  <a:srgbClr val="000000"/>
                </a:solidFill>
                <a:latin typeface="Canva Sans"/>
                <a:ea typeface="Canva Sans"/>
                <a:cs typeface="Canva Sans"/>
                <a:sym typeface="Canva Sans"/>
              </a:rPr>
              <a:t>Deploy the website for laptops ,tablet and mobile.</a:t>
            </a:r>
          </a:p>
          <a:p>
            <a:pPr algn="just">
              <a:lnSpc>
                <a:spcPts val="3086"/>
              </a:lnSpc>
            </a:pPr>
          </a:p>
        </p:txBody>
      </p:sp>
      <p:sp>
        <p:nvSpPr>
          <p:cNvPr name="TextBox 8" id="8"/>
          <p:cNvSpPr txBox="true"/>
          <p:nvPr/>
        </p:nvSpPr>
        <p:spPr>
          <a:xfrm rot="0">
            <a:off x="2541984" y="1137867"/>
            <a:ext cx="4669631" cy="863600"/>
          </a:xfrm>
          <a:prstGeom prst="rect">
            <a:avLst/>
          </a:prstGeom>
        </p:spPr>
        <p:txBody>
          <a:bodyPr anchor="t" rtlCol="false" tIns="0" lIns="0" bIns="0" rIns="0">
            <a:spAutoFit/>
          </a:bodyPr>
          <a:lstStyle/>
          <a:p>
            <a:pPr algn="ctr">
              <a:lnSpc>
                <a:spcPts val="7000"/>
              </a:lnSpc>
            </a:pPr>
            <a:r>
              <a:rPr lang="en-US" sz="5000" b="true">
                <a:solidFill>
                  <a:srgbClr val="000000"/>
                </a:solidFill>
                <a:latin typeface="Canva Sans Bold"/>
                <a:ea typeface="Canva Sans Bold"/>
                <a:cs typeface="Canva Sans Bold"/>
                <a:sym typeface="Canva Sans Bold"/>
              </a:rPr>
              <a:t>Future Aspects</a:t>
            </a:r>
          </a:p>
        </p:txBody>
      </p:sp>
      <p:grpSp>
        <p:nvGrpSpPr>
          <p:cNvPr name="Group 9" id="9"/>
          <p:cNvGrpSpPr/>
          <p:nvPr/>
        </p:nvGrpSpPr>
        <p:grpSpPr>
          <a:xfrm rot="0">
            <a:off x="6888480" y="6780108"/>
            <a:ext cx="2194560" cy="389467"/>
            <a:chOff x="0" y="0"/>
            <a:chExt cx="2926080" cy="519289"/>
          </a:xfrm>
        </p:grpSpPr>
        <p:sp>
          <p:nvSpPr>
            <p:cNvPr name="Freeform 10" id="10"/>
            <p:cNvSpPr/>
            <p:nvPr/>
          </p:nvSpPr>
          <p:spPr>
            <a:xfrm flipH="false" flipV="false" rot="0">
              <a:off x="0" y="0"/>
              <a:ext cx="2926080" cy="519289"/>
            </a:xfrm>
            <a:custGeom>
              <a:avLst/>
              <a:gdLst/>
              <a:ahLst/>
              <a:cxnLst/>
              <a:rect r="r" b="b" t="t" l="l"/>
              <a:pathLst>
                <a:path h="519289" w="2926080">
                  <a:moveTo>
                    <a:pt x="0" y="0"/>
                  </a:moveTo>
                  <a:lnTo>
                    <a:pt x="2926080" y="0"/>
                  </a:lnTo>
                  <a:lnTo>
                    <a:pt x="2926080" y="519289"/>
                  </a:lnTo>
                  <a:lnTo>
                    <a:pt x="0" y="519289"/>
                  </a:lnTo>
                  <a:close/>
                </a:path>
              </a:pathLst>
            </a:custGeom>
            <a:solidFill>
              <a:srgbClr val="000000">
                <a:alpha val="0"/>
              </a:srgbClr>
            </a:solidFill>
          </p:spPr>
        </p:sp>
        <p:sp>
          <p:nvSpPr>
            <p:cNvPr name="TextBox 11" id="11"/>
            <p:cNvSpPr txBox="true"/>
            <p:nvPr/>
          </p:nvSpPr>
          <p:spPr>
            <a:xfrm>
              <a:off x="0" y="-19050"/>
              <a:ext cx="2926080" cy="538339"/>
            </a:xfrm>
            <a:prstGeom prst="rect">
              <a:avLst/>
            </a:prstGeom>
          </p:spPr>
          <p:txBody>
            <a:bodyPr anchor="ctr" rtlCol="false" tIns="0" lIns="0" bIns="0" rIns="0"/>
            <a:lstStyle/>
            <a:p>
              <a:pPr algn="r">
                <a:lnSpc>
                  <a:spcPts val="1152"/>
                </a:lnSpc>
              </a:pPr>
              <a:r>
                <a:rPr lang="en-US" sz="960">
                  <a:solidFill>
                    <a:srgbClr val="898989"/>
                  </a:solidFill>
                  <a:latin typeface="Calibri (MS)"/>
                  <a:ea typeface="Calibri (MS)"/>
                  <a:cs typeface="Calibri (MS)"/>
                  <a:sym typeface="Calibri (MS)"/>
                </a:rPr>
                <a:t>30</a:t>
              </a:r>
            </a:p>
          </p:txBody>
        </p:sp>
      </p:grpSp>
      <p:grpSp>
        <p:nvGrpSpPr>
          <p:cNvPr name="Group 12" id="12"/>
          <p:cNvGrpSpPr/>
          <p:nvPr/>
        </p:nvGrpSpPr>
        <p:grpSpPr>
          <a:xfrm rot="0">
            <a:off x="252447" y="6780108"/>
            <a:ext cx="2194560" cy="389467"/>
            <a:chOff x="0" y="0"/>
            <a:chExt cx="2926080" cy="519289"/>
          </a:xfrm>
        </p:grpSpPr>
        <p:sp>
          <p:nvSpPr>
            <p:cNvPr name="Freeform 13" id="13"/>
            <p:cNvSpPr/>
            <p:nvPr/>
          </p:nvSpPr>
          <p:spPr>
            <a:xfrm flipH="false" flipV="false" rot="0">
              <a:off x="0" y="0"/>
              <a:ext cx="2926080" cy="519289"/>
            </a:xfrm>
            <a:custGeom>
              <a:avLst/>
              <a:gdLst/>
              <a:ahLst/>
              <a:cxnLst/>
              <a:rect r="r" b="b" t="t" l="l"/>
              <a:pathLst>
                <a:path h="519289" w="2926080">
                  <a:moveTo>
                    <a:pt x="0" y="0"/>
                  </a:moveTo>
                  <a:lnTo>
                    <a:pt x="2926080" y="0"/>
                  </a:lnTo>
                  <a:lnTo>
                    <a:pt x="2926080" y="519289"/>
                  </a:lnTo>
                  <a:lnTo>
                    <a:pt x="0" y="519289"/>
                  </a:lnTo>
                  <a:close/>
                </a:path>
              </a:pathLst>
            </a:custGeom>
            <a:solidFill>
              <a:srgbClr val="000000">
                <a:alpha val="0"/>
              </a:srgbClr>
            </a:solidFill>
          </p:spPr>
        </p:sp>
        <p:sp>
          <p:nvSpPr>
            <p:cNvPr name="TextBox 14" id="14"/>
            <p:cNvSpPr txBox="true"/>
            <p:nvPr/>
          </p:nvSpPr>
          <p:spPr>
            <a:xfrm>
              <a:off x="0" y="-19050"/>
              <a:ext cx="2926080" cy="538339"/>
            </a:xfrm>
            <a:prstGeom prst="rect">
              <a:avLst/>
            </a:prstGeom>
          </p:spPr>
          <p:txBody>
            <a:bodyPr anchor="ctr" rtlCol="false" tIns="0" lIns="0" bIns="0" rIns="0"/>
            <a:lstStyle/>
            <a:p>
              <a:pPr algn="l">
                <a:lnSpc>
                  <a:spcPts val="1152"/>
                </a:lnSpc>
              </a:pPr>
              <a:r>
                <a:rPr lang="en-US" sz="960">
                  <a:solidFill>
                    <a:srgbClr val="898989"/>
                  </a:solidFill>
                  <a:latin typeface="Calibri (MS)"/>
                  <a:ea typeface="Calibri (MS)"/>
                  <a:cs typeface="Calibri (MS)"/>
                  <a:sym typeface="Calibri (MS)"/>
                </a:rPr>
                <a:t>4-11-25</a:t>
              </a:r>
            </a:p>
          </p:txBody>
        </p:sp>
      </p:grpSp>
    </p:spTree>
  </p:cSld>
  <p:clrMapOvr>
    <a:masterClrMapping/>
  </p:clrMapOvr>
</p:sld>
</file>

<file path=ppt/slides/slide4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7261054" y="155516"/>
            <a:ext cx="2306267" cy="435009"/>
            <a:chOff x="0" y="0"/>
            <a:chExt cx="3075022" cy="580012"/>
          </a:xfrm>
        </p:grpSpPr>
        <p:sp>
          <p:nvSpPr>
            <p:cNvPr name="Freeform 3" id="3"/>
            <p:cNvSpPr/>
            <p:nvPr/>
          </p:nvSpPr>
          <p:spPr>
            <a:xfrm flipH="false" flipV="false" rot="0">
              <a:off x="0" y="0"/>
              <a:ext cx="3075051" cy="580009"/>
            </a:xfrm>
            <a:custGeom>
              <a:avLst/>
              <a:gdLst/>
              <a:ahLst/>
              <a:cxnLst/>
              <a:rect r="r" b="b" t="t" l="l"/>
              <a:pathLst>
                <a:path h="580009" w="3075051">
                  <a:moveTo>
                    <a:pt x="0" y="0"/>
                  </a:moveTo>
                  <a:lnTo>
                    <a:pt x="3075051" y="0"/>
                  </a:lnTo>
                  <a:lnTo>
                    <a:pt x="3075051" y="580009"/>
                  </a:lnTo>
                  <a:lnTo>
                    <a:pt x="0" y="580009"/>
                  </a:lnTo>
                  <a:lnTo>
                    <a:pt x="0" y="0"/>
                  </a:lnTo>
                  <a:close/>
                </a:path>
              </a:pathLst>
            </a:custGeom>
            <a:blipFill>
              <a:blip r:embed="rId2"/>
              <a:stretch>
                <a:fillRect l="0" t="0" r="0" b="0"/>
              </a:stretch>
            </a:blipFill>
          </p:spPr>
        </p:sp>
      </p:grpSp>
      <p:grpSp>
        <p:nvGrpSpPr>
          <p:cNvPr name="Group 4" id="4"/>
          <p:cNvGrpSpPr/>
          <p:nvPr/>
        </p:nvGrpSpPr>
        <p:grpSpPr>
          <a:xfrm rot="0">
            <a:off x="3230880" y="6780108"/>
            <a:ext cx="3291840" cy="389467"/>
            <a:chOff x="0" y="0"/>
            <a:chExt cx="4389120" cy="519289"/>
          </a:xfrm>
        </p:grpSpPr>
        <p:sp>
          <p:nvSpPr>
            <p:cNvPr name="Freeform 5" id="5"/>
            <p:cNvSpPr/>
            <p:nvPr/>
          </p:nvSpPr>
          <p:spPr>
            <a:xfrm flipH="false" flipV="false" rot="0">
              <a:off x="0" y="0"/>
              <a:ext cx="4389120" cy="519289"/>
            </a:xfrm>
            <a:custGeom>
              <a:avLst/>
              <a:gdLst/>
              <a:ahLst/>
              <a:cxnLst/>
              <a:rect r="r" b="b" t="t" l="l"/>
              <a:pathLst>
                <a:path h="519289" w="4389120">
                  <a:moveTo>
                    <a:pt x="0" y="0"/>
                  </a:moveTo>
                  <a:lnTo>
                    <a:pt x="4389120" y="0"/>
                  </a:lnTo>
                  <a:lnTo>
                    <a:pt x="4389120" y="519289"/>
                  </a:lnTo>
                  <a:lnTo>
                    <a:pt x="0" y="519289"/>
                  </a:lnTo>
                  <a:close/>
                </a:path>
              </a:pathLst>
            </a:custGeom>
            <a:solidFill>
              <a:srgbClr val="000000">
                <a:alpha val="0"/>
              </a:srgbClr>
            </a:solidFill>
          </p:spPr>
        </p:sp>
        <p:sp>
          <p:nvSpPr>
            <p:cNvPr name="TextBox 6" id="6"/>
            <p:cNvSpPr txBox="true"/>
            <p:nvPr/>
          </p:nvSpPr>
          <p:spPr>
            <a:xfrm>
              <a:off x="0" y="-19050"/>
              <a:ext cx="4389120" cy="538339"/>
            </a:xfrm>
            <a:prstGeom prst="rect">
              <a:avLst/>
            </a:prstGeom>
          </p:spPr>
          <p:txBody>
            <a:bodyPr anchor="ctr" rtlCol="false" tIns="0" lIns="0" bIns="0" rIns="0"/>
            <a:lstStyle/>
            <a:p>
              <a:pPr algn="ctr">
                <a:lnSpc>
                  <a:spcPts val="1152"/>
                </a:lnSpc>
              </a:pPr>
              <a:r>
                <a:rPr lang="en-US" sz="960">
                  <a:solidFill>
                    <a:srgbClr val="898989"/>
                  </a:solidFill>
                  <a:latin typeface="Calibri (MS)"/>
                  <a:ea typeface="Calibri (MS)"/>
                  <a:cs typeface="Calibri (MS)"/>
                  <a:sym typeface="Calibri (MS)"/>
                </a:rPr>
                <a:t>Department of Artificial Intelligence &amp; Machine Learning</a:t>
              </a:r>
            </a:p>
          </p:txBody>
        </p:sp>
      </p:grpSp>
      <p:grpSp>
        <p:nvGrpSpPr>
          <p:cNvPr name="Group 7" id="7"/>
          <p:cNvGrpSpPr/>
          <p:nvPr/>
        </p:nvGrpSpPr>
        <p:grpSpPr>
          <a:xfrm rot="0">
            <a:off x="6888480" y="6780108"/>
            <a:ext cx="2194560" cy="389467"/>
            <a:chOff x="0" y="0"/>
            <a:chExt cx="2926080" cy="519289"/>
          </a:xfrm>
        </p:grpSpPr>
        <p:sp>
          <p:nvSpPr>
            <p:cNvPr name="Freeform 8" id="8"/>
            <p:cNvSpPr/>
            <p:nvPr/>
          </p:nvSpPr>
          <p:spPr>
            <a:xfrm flipH="false" flipV="false" rot="0">
              <a:off x="0" y="0"/>
              <a:ext cx="2926080" cy="519289"/>
            </a:xfrm>
            <a:custGeom>
              <a:avLst/>
              <a:gdLst/>
              <a:ahLst/>
              <a:cxnLst/>
              <a:rect r="r" b="b" t="t" l="l"/>
              <a:pathLst>
                <a:path h="519289" w="2926080">
                  <a:moveTo>
                    <a:pt x="0" y="0"/>
                  </a:moveTo>
                  <a:lnTo>
                    <a:pt x="2926080" y="0"/>
                  </a:lnTo>
                  <a:lnTo>
                    <a:pt x="2926080" y="519289"/>
                  </a:lnTo>
                  <a:lnTo>
                    <a:pt x="0" y="519289"/>
                  </a:lnTo>
                  <a:close/>
                </a:path>
              </a:pathLst>
            </a:custGeom>
            <a:solidFill>
              <a:srgbClr val="000000">
                <a:alpha val="0"/>
              </a:srgbClr>
            </a:solidFill>
          </p:spPr>
        </p:sp>
        <p:sp>
          <p:nvSpPr>
            <p:cNvPr name="TextBox 9" id="9"/>
            <p:cNvSpPr txBox="true"/>
            <p:nvPr/>
          </p:nvSpPr>
          <p:spPr>
            <a:xfrm>
              <a:off x="0" y="-19050"/>
              <a:ext cx="2926080" cy="538339"/>
            </a:xfrm>
            <a:prstGeom prst="rect">
              <a:avLst/>
            </a:prstGeom>
          </p:spPr>
          <p:txBody>
            <a:bodyPr anchor="ctr" rtlCol="false" tIns="0" lIns="0" bIns="0" rIns="0"/>
            <a:lstStyle/>
            <a:p>
              <a:pPr algn="r">
                <a:lnSpc>
                  <a:spcPts val="1152"/>
                </a:lnSpc>
              </a:pPr>
              <a:r>
                <a:rPr lang="en-US" sz="960">
                  <a:solidFill>
                    <a:srgbClr val="898989"/>
                  </a:solidFill>
                  <a:latin typeface="Calibri (MS)"/>
                  <a:ea typeface="Calibri (MS)"/>
                  <a:cs typeface="Calibri (MS)"/>
                  <a:sym typeface="Calibri (MS)"/>
                </a:rPr>
                <a:t>31</a:t>
              </a:r>
            </a:p>
          </p:txBody>
        </p:sp>
      </p:grpSp>
      <p:sp>
        <p:nvSpPr>
          <p:cNvPr name="TextBox 10" id="10"/>
          <p:cNvSpPr txBox="true"/>
          <p:nvPr/>
        </p:nvSpPr>
        <p:spPr>
          <a:xfrm rot="0">
            <a:off x="3309669" y="1305689"/>
            <a:ext cx="3484851" cy="863600"/>
          </a:xfrm>
          <a:prstGeom prst="rect">
            <a:avLst/>
          </a:prstGeom>
        </p:spPr>
        <p:txBody>
          <a:bodyPr anchor="t" rtlCol="false" tIns="0" lIns="0" bIns="0" rIns="0">
            <a:spAutoFit/>
          </a:bodyPr>
          <a:lstStyle/>
          <a:p>
            <a:pPr algn="ctr">
              <a:lnSpc>
                <a:spcPts val="7000"/>
              </a:lnSpc>
            </a:pPr>
            <a:r>
              <a:rPr lang="en-US" sz="5000" b="true">
                <a:solidFill>
                  <a:srgbClr val="000000"/>
                </a:solidFill>
                <a:latin typeface="Canva Sans Bold"/>
                <a:ea typeface="Canva Sans Bold"/>
                <a:cs typeface="Canva Sans Bold"/>
                <a:sym typeface="Canva Sans Bold"/>
              </a:rPr>
              <a:t>Conclusion</a:t>
            </a:r>
          </a:p>
        </p:txBody>
      </p:sp>
      <p:sp>
        <p:nvSpPr>
          <p:cNvPr name="TextBox 11" id="11"/>
          <p:cNvSpPr txBox="true"/>
          <p:nvPr/>
        </p:nvSpPr>
        <p:spPr>
          <a:xfrm rot="0">
            <a:off x="968634" y="2578100"/>
            <a:ext cx="8166921" cy="2111375"/>
          </a:xfrm>
          <a:prstGeom prst="rect">
            <a:avLst/>
          </a:prstGeom>
        </p:spPr>
        <p:txBody>
          <a:bodyPr anchor="t" rtlCol="false" tIns="0" lIns="0" bIns="0" rIns="0">
            <a:spAutoFit/>
          </a:bodyPr>
          <a:lstStyle/>
          <a:p>
            <a:pPr algn="l">
              <a:lnSpc>
                <a:spcPts val="2800"/>
              </a:lnSpc>
            </a:pPr>
            <a:r>
              <a:rPr lang="en-US" sz="2000">
                <a:solidFill>
                  <a:srgbClr val="000000"/>
                </a:solidFill>
                <a:latin typeface="Canva Sans"/>
                <a:ea typeface="Canva Sans"/>
                <a:cs typeface="Canva Sans"/>
                <a:sym typeface="Canva Sans"/>
              </a:rPr>
              <a:t>The project successfully </a:t>
            </a:r>
            <a:r>
              <a:rPr lang="en-US" sz="2000">
                <a:solidFill>
                  <a:srgbClr val="000000"/>
                </a:solidFill>
                <a:latin typeface="Canva Sans"/>
                <a:ea typeface="Canva Sans"/>
                <a:cs typeface="Canva Sans"/>
                <a:sym typeface="Canva Sans"/>
              </a:rPr>
              <a:t>demonstrated how SQL-based analysis can transform raw transactional data into actionable insights for BookMyShow. By focusing on user behavior, theater efficiency, revenue optimization, and payment system reliability, the platform can enhance overall customer experience and improve profitability.</a:t>
            </a:r>
          </a:p>
        </p:txBody>
      </p:sp>
      <p:grpSp>
        <p:nvGrpSpPr>
          <p:cNvPr name="Group 12" id="12"/>
          <p:cNvGrpSpPr/>
          <p:nvPr/>
        </p:nvGrpSpPr>
        <p:grpSpPr>
          <a:xfrm rot="0">
            <a:off x="252447" y="6780108"/>
            <a:ext cx="2194560" cy="389467"/>
            <a:chOff x="0" y="0"/>
            <a:chExt cx="2926080" cy="519289"/>
          </a:xfrm>
        </p:grpSpPr>
        <p:sp>
          <p:nvSpPr>
            <p:cNvPr name="Freeform 13" id="13"/>
            <p:cNvSpPr/>
            <p:nvPr/>
          </p:nvSpPr>
          <p:spPr>
            <a:xfrm flipH="false" flipV="false" rot="0">
              <a:off x="0" y="0"/>
              <a:ext cx="2926080" cy="519289"/>
            </a:xfrm>
            <a:custGeom>
              <a:avLst/>
              <a:gdLst/>
              <a:ahLst/>
              <a:cxnLst/>
              <a:rect r="r" b="b" t="t" l="l"/>
              <a:pathLst>
                <a:path h="519289" w="2926080">
                  <a:moveTo>
                    <a:pt x="0" y="0"/>
                  </a:moveTo>
                  <a:lnTo>
                    <a:pt x="2926080" y="0"/>
                  </a:lnTo>
                  <a:lnTo>
                    <a:pt x="2926080" y="519289"/>
                  </a:lnTo>
                  <a:lnTo>
                    <a:pt x="0" y="519289"/>
                  </a:lnTo>
                  <a:close/>
                </a:path>
              </a:pathLst>
            </a:custGeom>
            <a:solidFill>
              <a:srgbClr val="000000">
                <a:alpha val="0"/>
              </a:srgbClr>
            </a:solidFill>
          </p:spPr>
        </p:sp>
        <p:sp>
          <p:nvSpPr>
            <p:cNvPr name="TextBox 14" id="14"/>
            <p:cNvSpPr txBox="true"/>
            <p:nvPr/>
          </p:nvSpPr>
          <p:spPr>
            <a:xfrm>
              <a:off x="0" y="-19050"/>
              <a:ext cx="2926080" cy="538339"/>
            </a:xfrm>
            <a:prstGeom prst="rect">
              <a:avLst/>
            </a:prstGeom>
          </p:spPr>
          <p:txBody>
            <a:bodyPr anchor="ctr" rtlCol="false" tIns="0" lIns="0" bIns="0" rIns="0"/>
            <a:lstStyle/>
            <a:p>
              <a:pPr algn="l">
                <a:lnSpc>
                  <a:spcPts val="1152"/>
                </a:lnSpc>
              </a:pPr>
              <a:r>
                <a:rPr lang="en-US" sz="960">
                  <a:solidFill>
                    <a:srgbClr val="898989"/>
                  </a:solidFill>
                  <a:latin typeface="Calibri (MS)"/>
                  <a:ea typeface="Calibri (MS)"/>
                  <a:cs typeface="Calibri (MS)"/>
                  <a:sym typeface="Calibri (MS)"/>
                </a:rPr>
                <a:t>4-11-25</a:t>
              </a:r>
            </a:p>
          </p:txBody>
        </p:sp>
      </p:grpSp>
    </p:spTree>
  </p:cSld>
  <p:clrMapOvr>
    <a:masterClrMapping/>
  </p:clrMapOvr>
</p:sld>
</file>

<file path=ppt/slides/slide4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7261054" y="155516"/>
            <a:ext cx="2306267" cy="435009"/>
            <a:chOff x="0" y="0"/>
            <a:chExt cx="3075022" cy="580012"/>
          </a:xfrm>
        </p:grpSpPr>
        <p:sp>
          <p:nvSpPr>
            <p:cNvPr name="Freeform 3" id="3"/>
            <p:cNvSpPr/>
            <p:nvPr/>
          </p:nvSpPr>
          <p:spPr>
            <a:xfrm flipH="false" flipV="false" rot="0">
              <a:off x="0" y="0"/>
              <a:ext cx="3075051" cy="580009"/>
            </a:xfrm>
            <a:custGeom>
              <a:avLst/>
              <a:gdLst/>
              <a:ahLst/>
              <a:cxnLst/>
              <a:rect r="r" b="b" t="t" l="l"/>
              <a:pathLst>
                <a:path h="580009" w="3075051">
                  <a:moveTo>
                    <a:pt x="0" y="0"/>
                  </a:moveTo>
                  <a:lnTo>
                    <a:pt x="3075051" y="0"/>
                  </a:lnTo>
                  <a:lnTo>
                    <a:pt x="3075051" y="580009"/>
                  </a:lnTo>
                  <a:lnTo>
                    <a:pt x="0" y="580009"/>
                  </a:lnTo>
                  <a:lnTo>
                    <a:pt x="0" y="0"/>
                  </a:lnTo>
                  <a:close/>
                </a:path>
              </a:pathLst>
            </a:custGeom>
            <a:blipFill>
              <a:blip r:embed="rId2"/>
              <a:stretch>
                <a:fillRect l="0" t="0" r="0" b="0"/>
              </a:stretch>
            </a:blipFill>
          </p:spPr>
        </p:sp>
      </p:grpSp>
      <p:grpSp>
        <p:nvGrpSpPr>
          <p:cNvPr name="Group 4" id="4"/>
          <p:cNvGrpSpPr/>
          <p:nvPr/>
        </p:nvGrpSpPr>
        <p:grpSpPr>
          <a:xfrm rot="0">
            <a:off x="3230880" y="6780108"/>
            <a:ext cx="3291840" cy="389467"/>
            <a:chOff x="0" y="0"/>
            <a:chExt cx="4389120" cy="519289"/>
          </a:xfrm>
        </p:grpSpPr>
        <p:sp>
          <p:nvSpPr>
            <p:cNvPr name="Freeform 5" id="5"/>
            <p:cNvSpPr/>
            <p:nvPr/>
          </p:nvSpPr>
          <p:spPr>
            <a:xfrm flipH="false" flipV="false" rot="0">
              <a:off x="0" y="0"/>
              <a:ext cx="4389120" cy="519289"/>
            </a:xfrm>
            <a:custGeom>
              <a:avLst/>
              <a:gdLst/>
              <a:ahLst/>
              <a:cxnLst/>
              <a:rect r="r" b="b" t="t" l="l"/>
              <a:pathLst>
                <a:path h="519289" w="4389120">
                  <a:moveTo>
                    <a:pt x="0" y="0"/>
                  </a:moveTo>
                  <a:lnTo>
                    <a:pt x="4389120" y="0"/>
                  </a:lnTo>
                  <a:lnTo>
                    <a:pt x="4389120" y="519289"/>
                  </a:lnTo>
                  <a:lnTo>
                    <a:pt x="0" y="519289"/>
                  </a:lnTo>
                  <a:close/>
                </a:path>
              </a:pathLst>
            </a:custGeom>
            <a:solidFill>
              <a:srgbClr val="000000">
                <a:alpha val="0"/>
              </a:srgbClr>
            </a:solidFill>
          </p:spPr>
        </p:sp>
        <p:sp>
          <p:nvSpPr>
            <p:cNvPr name="TextBox 6" id="6"/>
            <p:cNvSpPr txBox="true"/>
            <p:nvPr/>
          </p:nvSpPr>
          <p:spPr>
            <a:xfrm>
              <a:off x="0" y="-19050"/>
              <a:ext cx="4389120" cy="538339"/>
            </a:xfrm>
            <a:prstGeom prst="rect">
              <a:avLst/>
            </a:prstGeom>
          </p:spPr>
          <p:txBody>
            <a:bodyPr anchor="ctr" rtlCol="false" tIns="0" lIns="0" bIns="0" rIns="0"/>
            <a:lstStyle/>
            <a:p>
              <a:pPr algn="ctr">
                <a:lnSpc>
                  <a:spcPts val="1152"/>
                </a:lnSpc>
              </a:pPr>
              <a:r>
                <a:rPr lang="en-US" sz="960">
                  <a:solidFill>
                    <a:srgbClr val="898989"/>
                  </a:solidFill>
                  <a:latin typeface="Calibri (MS)"/>
                  <a:ea typeface="Calibri (MS)"/>
                  <a:cs typeface="Calibri (MS)"/>
                  <a:sym typeface="Calibri (MS)"/>
                </a:rPr>
                <a:t>Department of Artificial Intelligence &amp; Machine Learning</a:t>
              </a:r>
            </a:p>
          </p:txBody>
        </p:sp>
      </p:grpSp>
      <p:grpSp>
        <p:nvGrpSpPr>
          <p:cNvPr name="Group 7" id="7"/>
          <p:cNvGrpSpPr/>
          <p:nvPr/>
        </p:nvGrpSpPr>
        <p:grpSpPr>
          <a:xfrm rot="0">
            <a:off x="6888480" y="6780108"/>
            <a:ext cx="2194560" cy="389467"/>
            <a:chOff x="0" y="0"/>
            <a:chExt cx="2926080" cy="519289"/>
          </a:xfrm>
        </p:grpSpPr>
        <p:sp>
          <p:nvSpPr>
            <p:cNvPr name="Freeform 8" id="8"/>
            <p:cNvSpPr/>
            <p:nvPr/>
          </p:nvSpPr>
          <p:spPr>
            <a:xfrm flipH="false" flipV="false" rot="0">
              <a:off x="0" y="0"/>
              <a:ext cx="2926080" cy="519289"/>
            </a:xfrm>
            <a:custGeom>
              <a:avLst/>
              <a:gdLst/>
              <a:ahLst/>
              <a:cxnLst/>
              <a:rect r="r" b="b" t="t" l="l"/>
              <a:pathLst>
                <a:path h="519289" w="2926080">
                  <a:moveTo>
                    <a:pt x="0" y="0"/>
                  </a:moveTo>
                  <a:lnTo>
                    <a:pt x="2926080" y="0"/>
                  </a:lnTo>
                  <a:lnTo>
                    <a:pt x="2926080" y="519289"/>
                  </a:lnTo>
                  <a:lnTo>
                    <a:pt x="0" y="519289"/>
                  </a:lnTo>
                  <a:close/>
                </a:path>
              </a:pathLst>
            </a:custGeom>
            <a:solidFill>
              <a:srgbClr val="000000">
                <a:alpha val="0"/>
              </a:srgbClr>
            </a:solidFill>
          </p:spPr>
        </p:sp>
        <p:sp>
          <p:nvSpPr>
            <p:cNvPr name="TextBox 9" id="9"/>
            <p:cNvSpPr txBox="true"/>
            <p:nvPr/>
          </p:nvSpPr>
          <p:spPr>
            <a:xfrm>
              <a:off x="0" y="-19050"/>
              <a:ext cx="2926080" cy="538339"/>
            </a:xfrm>
            <a:prstGeom prst="rect">
              <a:avLst/>
            </a:prstGeom>
          </p:spPr>
          <p:txBody>
            <a:bodyPr anchor="ctr" rtlCol="false" tIns="0" lIns="0" bIns="0" rIns="0"/>
            <a:lstStyle/>
            <a:p>
              <a:pPr algn="r">
                <a:lnSpc>
                  <a:spcPts val="1152"/>
                </a:lnSpc>
              </a:pPr>
              <a:r>
                <a:rPr lang="en-US" sz="960">
                  <a:solidFill>
                    <a:srgbClr val="898989"/>
                  </a:solidFill>
                  <a:latin typeface="Calibri (MS)"/>
                  <a:ea typeface="Calibri (MS)"/>
                  <a:cs typeface="Calibri (MS)"/>
                  <a:sym typeface="Calibri (MS)"/>
                </a:rPr>
                <a:t>32</a:t>
              </a:r>
            </a:p>
          </p:txBody>
        </p:sp>
      </p:grpSp>
      <p:sp>
        <p:nvSpPr>
          <p:cNvPr name="TextBox 10" id="10"/>
          <p:cNvSpPr txBox="true"/>
          <p:nvPr/>
        </p:nvSpPr>
        <p:spPr>
          <a:xfrm rot="0">
            <a:off x="3140214" y="1259919"/>
            <a:ext cx="3473172" cy="863600"/>
          </a:xfrm>
          <a:prstGeom prst="rect">
            <a:avLst/>
          </a:prstGeom>
        </p:spPr>
        <p:txBody>
          <a:bodyPr anchor="t" rtlCol="false" tIns="0" lIns="0" bIns="0" rIns="0">
            <a:spAutoFit/>
          </a:bodyPr>
          <a:lstStyle/>
          <a:p>
            <a:pPr algn="ctr">
              <a:lnSpc>
                <a:spcPts val="7000"/>
              </a:lnSpc>
            </a:pPr>
            <a:r>
              <a:rPr lang="en-US" sz="5000" b="true">
                <a:solidFill>
                  <a:srgbClr val="000000"/>
                </a:solidFill>
                <a:latin typeface="Canva Sans Bold"/>
                <a:ea typeface="Canva Sans Bold"/>
                <a:cs typeface="Canva Sans Bold"/>
                <a:sym typeface="Canva Sans Bold"/>
              </a:rPr>
              <a:t>References</a:t>
            </a:r>
          </a:p>
        </p:txBody>
      </p:sp>
      <p:sp>
        <p:nvSpPr>
          <p:cNvPr name="TextBox 11" id="11"/>
          <p:cNvSpPr txBox="true"/>
          <p:nvPr/>
        </p:nvSpPr>
        <p:spPr>
          <a:xfrm rot="0">
            <a:off x="480581" y="2607410"/>
            <a:ext cx="8742449" cy="2715895"/>
          </a:xfrm>
          <a:prstGeom prst="rect">
            <a:avLst/>
          </a:prstGeom>
        </p:spPr>
        <p:txBody>
          <a:bodyPr anchor="t" rtlCol="false" tIns="0" lIns="0" bIns="0" rIns="0">
            <a:spAutoFit/>
          </a:bodyPr>
          <a:lstStyle/>
          <a:p>
            <a:pPr algn="l" marL="474979" indent="-237490" lvl="1">
              <a:lnSpc>
                <a:spcPts val="3079"/>
              </a:lnSpc>
              <a:buFont typeface="Arial"/>
              <a:buChar char="•"/>
            </a:pPr>
            <a:r>
              <a:rPr lang="en-US" sz="2199">
                <a:solidFill>
                  <a:srgbClr val="000000"/>
                </a:solidFill>
                <a:latin typeface="Canva Sans"/>
                <a:ea typeface="Canva Sans"/>
                <a:cs typeface="Canva Sans"/>
                <a:sym typeface="Canva Sans"/>
              </a:rPr>
              <a:t>BookMyShow official website – https://www.bookmyshow.com</a:t>
            </a:r>
          </a:p>
          <a:p>
            <a:pPr algn="l" marL="474979" indent="-237490" lvl="1">
              <a:lnSpc>
                <a:spcPts val="3079"/>
              </a:lnSpc>
              <a:buFont typeface="Arial"/>
              <a:buChar char="•"/>
            </a:pPr>
            <a:r>
              <a:rPr lang="en-US" sz="2199">
                <a:solidFill>
                  <a:srgbClr val="000000"/>
                </a:solidFill>
                <a:latin typeface="Canva Sans"/>
                <a:ea typeface="Canva Sans"/>
                <a:cs typeface="Canva Sans"/>
                <a:sym typeface="Canva Sans"/>
              </a:rPr>
              <a:t>Kaggle - https://www.kaggle.com/soumenduray99</a:t>
            </a:r>
          </a:p>
          <a:p>
            <a:pPr algn="l" marL="474979" indent="-237490" lvl="1">
              <a:lnSpc>
                <a:spcPts val="3079"/>
              </a:lnSpc>
              <a:buFont typeface="Arial"/>
              <a:buChar char="•"/>
            </a:pPr>
            <a:r>
              <a:rPr lang="en-US" sz="2199">
                <a:solidFill>
                  <a:srgbClr val="000000"/>
                </a:solidFill>
                <a:latin typeface="Canva Sans"/>
                <a:ea typeface="Canva Sans"/>
                <a:cs typeface="Canva Sans"/>
                <a:sym typeface="Canva Sans"/>
              </a:rPr>
              <a:t>MySQL Documentation – https://</a:t>
            </a:r>
            <a:r>
              <a:rPr lang="en-US" sz="2199">
                <a:solidFill>
                  <a:srgbClr val="000000"/>
                </a:solidFill>
                <a:latin typeface="Canva Sans"/>
                <a:ea typeface="Canva Sans"/>
                <a:cs typeface="Canva Sans"/>
                <a:sym typeface="Canva Sans"/>
              </a:rPr>
              <a:t>dev.mysql.com/doc</a:t>
            </a:r>
          </a:p>
          <a:p>
            <a:pPr algn="l" marL="474979" indent="-237490" lvl="1">
              <a:lnSpc>
                <a:spcPts val="3079"/>
              </a:lnSpc>
              <a:buFont typeface="Arial"/>
              <a:buChar char="•"/>
            </a:pPr>
            <a:r>
              <a:rPr lang="en-US" sz="2199">
                <a:solidFill>
                  <a:srgbClr val="000000"/>
                </a:solidFill>
                <a:latin typeface="Canva Sans"/>
                <a:ea typeface="Canva Sans"/>
                <a:cs typeface="Canva Sans"/>
                <a:sym typeface="Canva Sans"/>
              </a:rPr>
              <a:t>Dataset: Synthetic dataset created for project purposes (not official BookMyShow data)</a:t>
            </a:r>
          </a:p>
          <a:p>
            <a:pPr algn="l">
              <a:lnSpc>
                <a:spcPts val="3079"/>
              </a:lnSpc>
            </a:pPr>
          </a:p>
        </p:txBody>
      </p:sp>
      <p:grpSp>
        <p:nvGrpSpPr>
          <p:cNvPr name="Group 12" id="12"/>
          <p:cNvGrpSpPr/>
          <p:nvPr/>
        </p:nvGrpSpPr>
        <p:grpSpPr>
          <a:xfrm rot="0">
            <a:off x="252447" y="6780108"/>
            <a:ext cx="2194560" cy="389467"/>
            <a:chOff x="0" y="0"/>
            <a:chExt cx="2926080" cy="519289"/>
          </a:xfrm>
        </p:grpSpPr>
        <p:sp>
          <p:nvSpPr>
            <p:cNvPr name="Freeform 13" id="13"/>
            <p:cNvSpPr/>
            <p:nvPr/>
          </p:nvSpPr>
          <p:spPr>
            <a:xfrm flipH="false" flipV="false" rot="0">
              <a:off x="0" y="0"/>
              <a:ext cx="2926080" cy="519289"/>
            </a:xfrm>
            <a:custGeom>
              <a:avLst/>
              <a:gdLst/>
              <a:ahLst/>
              <a:cxnLst/>
              <a:rect r="r" b="b" t="t" l="l"/>
              <a:pathLst>
                <a:path h="519289" w="2926080">
                  <a:moveTo>
                    <a:pt x="0" y="0"/>
                  </a:moveTo>
                  <a:lnTo>
                    <a:pt x="2926080" y="0"/>
                  </a:lnTo>
                  <a:lnTo>
                    <a:pt x="2926080" y="519289"/>
                  </a:lnTo>
                  <a:lnTo>
                    <a:pt x="0" y="519289"/>
                  </a:lnTo>
                  <a:close/>
                </a:path>
              </a:pathLst>
            </a:custGeom>
            <a:solidFill>
              <a:srgbClr val="000000">
                <a:alpha val="0"/>
              </a:srgbClr>
            </a:solidFill>
          </p:spPr>
        </p:sp>
        <p:sp>
          <p:nvSpPr>
            <p:cNvPr name="TextBox 14" id="14"/>
            <p:cNvSpPr txBox="true"/>
            <p:nvPr/>
          </p:nvSpPr>
          <p:spPr>
            <a:xfrm>
              <a:off x="0" y="-19050"/>
              <a:ext cx="2926080" cy="538339"/>
            </a:xfrm>
            <a:prstGeom prst="rect">
              <a:avLst/>
            </a:prstGeom>
          </p:spPr>
          <p:txBody>
            <a:bodyPr anchor="ctr" rtlCol="false" tIns="0" lIns="0" bIns="0" rIns="0"/>
            <a:lstStyle/>
            <a:p>
              <a:pPr algn="l">
                <a:lnSpc>
                  <a:spcPts val="1152"/>
                </a:lnSpc>
              </a:pPr>
              <a:r>
                <a:rPr lang="en-US" sz="960">
                  <a:solidFill>
                    <a:srgbClr val="898989"/>
                  </a:solidFill>
                  <a:latin typeface="Calibri (MS)"/>
                  <a:ea typeface="Calibri (MS)"/>
                  <a:cs typeface="Calibri (MS)"/>
                  <a:sym typeface="Calibri (MS)"/>
                </a:rPr>
                <a:t>4-11-25</a:t>
              </a:r>
            </a:p>
          </p:txBody>
        </p:sp>
      </p:grpSp>
    </p:spTree>
  </p:cSld>
  <p:clrMapOvr>
    <a:masterClrMapping/>
  </p:clrMapOvr>
</p:sld>
</file>

<file path=ppt/slides/slide4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7261054" y="155516"/>
            <a:ext cx="2306267" cy="435009"/>
            <a:chOff x="0" y="0"/>
            <a:chExt cx="3075022" cy="580012"/>
          </a:xfrm>
        </p:grpSpPr>
        <p:sp>
          <p:nvSpPr>
            <p:cNvPr name="Freeform 3" id="3"/>
            <p:cNvSpPr/>
            <p:nvPr/>
          </p:nvSpPr>
          <p:spPr>
            <a:xfrm flipH="false" flipV="false" rot="0">
              <a:off x="0" y="0"/>
              <a:ext cx="3075051" cy="580009"/>
            </a:xfrm>
            <a:custGeom>
              <a:avLst/>
              <a:gdLst/>
              <a:ahLst/>
              <a:cxnLst/>
              <a:rect r="r" b="b" t="t" l="l"/>
              <a:pathLst>
                <a:path h="580009" w="3075051">
                  <a:moveTo>
                    <a:pt x="0" y="0"/>
                  </a:moveTo>
                  <a:lnTo>
                    <a:pt x="3075051" y="0"/>
                  </a:lnTo>
                  <a:lnTo>
                    <a:pt x="3075051" y="580009"/>
                  </a:lnTo>
                  <a:lnTo>
                    <a:pt x="0" y="580009"/>
                  </a:lnTo>
                  <a:lnTo>
                    <a:pt x="0" y="0"/>
                  </a:lnTo>
                  <a:close/>
                </a:path>
              </a:pathLst>
            </a:custGeom>
            <a:blipFill>
              <a:blip r:embed="rId2"/>
              <a:stretch>
                <a:fillRect l="0" t="0" r="0" b="0"/>
              </a:stretch>
            </a:blipFill>
          </p:spPr>
        </p:sp>
      </p:grpSp>
      <p:grpSp>
        <p:nvGrpSpPr>
          <p:cNvPr name="Group 4" id="4"/>
          <p:cNvGrpSpPr/>
          <p:nvPr/>
        </p:nvGrpSpPr>
        <p:grpSpPr>
          <a:xfrm rot="0">
            <a:off x="3230880" y="6780108"/>
            <a:ext cx="3291840" cy="389467"/>
            <a:chOff x="0" y="0"/>
            <a:chExt cx="4389120" cy="519289"/>
          </a:xfrm>
        </p:grpSpPr>
        <p:sp>
          <p:nvSpPr>
            <p:cNvPr name="Freeform 5" id="5"/>
            <p:cNvSpPr/>
            <p:nvPr/>
          </p:nvSpPr>
          <p:spPr>
            <a:xfrm flipH="false" flipV="false" rot="0">
              <a:off x="0" y="0"/>
              <a:ext cx="4389120" cy="519289"/>
            </a:xfrm>
            <a:custGeom>
              <a:avLst/>
              <a:gdLst/>
              <a:ahLst/>
              <a:cxnLst/>
              <a:rect r="r" b="b" t="t" l="l"/>
              <a:pathLst>
                <a:path h="519289" w="4389120">
                  <a:moveTo>
                    <a:pt x="0" y="0"/>
                  </a:moveTo>
                  <a:lnTo>
                    <a:pt x="4389120" y="0"/>
                  </a:lnTo>
                  <a:lnTo>
                    <a:pt x="4389120" y="519289"/>
                  </a:lnTo>
                  <a:lnTo>
                    <a:pt x="0" y="519289"/>
                  </a:lnTo>
                  <a:close/>
                </a:path>
              </a:pathLst>
            </a:custGeom>
            <a:solidFill>
              <a:srgbClr val="000000">
                <a:alpha val="0"/>
              </a:srgbClr>
            </a:solidFill>
          </p:spPr>
        </p:sp>
        <p:sp>
          <p:nvSpPr>
            <p:cNvPr name="TextBox 6" id="6"/>
            <p:cNvSpPr txBox="true"/>
            <p:nvPr/>
          </p:nvSpPr>
          <p:spPr>
            <a:xfrm>
              <a:off x="0" y="-19050"/>
              <a:ext cx="4389120" cy="538339"/>
            </a:xfrm>
            <a:prstGeom prst="rect">
              <a:avLst/>
            </a:prstGeom>
          </p:spPr>
          <p:txBody>
            <a:bodyPr anchor="ctr" rtlCol="false" tIns="0" lIns="0" bIns="0" rIns="0"/>
            <a:lstStyle/>
            <a:p>
              <a:pPr algn="ctr">
                <a:lnSpc>
                  <a:spcPts val="1152"/>
                </a:lnSpc>
              </a:pPr>
              <a:r>
                <a:rPr lang="en-US" sz="960">
                  <a:solidFill>
                    <a:srgbClr val="898989"/>
                  </a:solidFill>
                  <a:latin typeface="Calibri (MS)"/>
                  <a:ea typeface="Calibri (MS)"/>
                  <a:cs typeface="Calibri (MS)"/>
                  <a:sym typeface="Calibri (MS)"/>
                </a:rPr>
                <a:t>Department of Artificial Intelligence &amp; Machine Learning</a:t>
              </a:r>
            </a:p>
          </p:txBody>
        </p:sp>
      </p:grpSp>
      <p:grpSp>
        <p:nvGrpSpPr>
          <p:cNvPr name="Group 7" id="7"/>
          <p:cNvGrpSpPr/>
          <p:nvPr/>
        </p:nvGrpSpPr>
        <p:grpSpPr>
          <a:xfrm rot="0">
            <a:off x="6888480" y="6780108"/>
            <a:ext cx="2194560" cy="389467"/>
            <a:chOff x="0" y="0"/>
            <a:chExt cx="2926080" cy="519289"/>
          </a:xfrm>
        </p:grpSpPr>
        <p:sp>
          <p:nvSpPr>
            <p:cNvPr name="Freeform 8" id="8"/>
            <p:cNvSpPr/>
            <p:nvPr/>
          </p:nvSpPr>
          <p:spPr>
            <a:xfrm flipH="false" flipV="false" rot="0">
              <a:off x="0" y="0"/>
              <a:ext cx="2926080" cy="519289"/>
            </a:xfrm>
            <a:custGeom>
              <a:avLst/>
              <a:gdLst/>
              <a:ahLst/>
              <a:cxnLst/>
              <a:rect r="r" b="b" t="t" l="l"/>
              <a:pathLst>
                <a:path h="519289" w="2926080">
                  <a:moveTo>
                    <a:pt x="0" y="0"/>
                  </a:moveTo>
                  <a:lnTo>
                    <a:pt x="2926080" y="0"/>
                  </a:lnTo>
                  <a:lnTo>
                    <a:pt x="2926080" y="519289"/>
                  </a:lnTo>
                  <a:lnTo>
                    <a:pt x="0" y="519289"/>
                  </a:lnTo>
                  <a:close/>
                </a:path>
              </a:pathLst>
            </a:custGeom>
            <a:solidFill>
              <a:srgbClr val="000000">
                <a:alpha val="0"/>
              </a:srgbClr>
            </a:solidFill>
          </p:spPr>
        </p:sp>
        <p:sp>
          <p:nvSpPr>
            <p:cNvPr name="TextBox 9" id="9"/>
            <p:cNvSpPr txBox="true"/>
            <p:nvPr/>
          </p:nvSpPr>
          <p:spPr>
            <a:xfrm>
              <a:off x="0" y="-19050"/>
              <a:ext cx="2926080" cy="538339"/>
            </a:xfrm>
            <a:prstGeom prst="rect">
              <a:avLst/>
            </a:prstGeom>
          </p:spPr>
          <p:txBody>
            <a:bodyPr anchor="ctr" rtlCol="false" tIns="0" lIns="0" bIns="0" rIns="0"/>
            <a:lstStyle/>
            <a:p>
              <a:pPr algn="r">
                <a:lnSpc>
                  <a:spcPts val="1152"/>
                </a:lnSpc>
              </a:pPr>
              <a:r>
                <a:rPr lang="en-US" sz="960">
                  <a:solidFill>
                    <a:srgbClr val="898989"/>
                  </a:solidFill>
                  <a:latin typeface="Calibri (MS)"/>
                  <a:ea typeface="Calibri (MS)"/>
                  <a:cs typeface="Calibri (MS)"/>
                  <a:sym typeface="Calibri (MS)"/>
                </a:rPr>
                <a:t>32</a:t>
              </a:r>
            </a:p>
          </p:txBody>
        </p:sp>
      </p:grpSp>
      <p:grpSp>
        <p:nvGrpSpPr>
          <p:cNvPr name="Group 10" id="10"/>
          <p:cNvGrpSpPr/>
          <p:nvPr/>
        </p:nvGrpSpPr>
        <p:grpSpPr>
          <a:xfrm rot="0">
            <a:off x="252447" y="6780108"/>
            <a:ext cx="2194560" cy="389467"/>
            <a:chOff x="0" y="0"/>
            <a:chExt cx="2926080" cy="519289"/>
          </a:xfrm>
        </p:grpSpPr>
        <p:sp>
          <p:nvSpPr>
            <p:cNvPr name="Freeform 11" id="11"/>
            <p:cNvSpPr/>
            <p:nvPr/>
          </p:nvSpPr>
          <p:spPr>
            <a:xfrm flipH="false" flipV="false" rot="0">
              <a:off x="0" y="0"/>
              <a:ext cx="2926080" cy="519289"/>
            </a:xfrm>
            <a:custGeom>
              <a:avLst/>
              <a:gdLst/>
              <a:ahLst/>
              <a:cxnLst/>
              <a:rect r="r" b="b" t="t" l="l"/>
              <a:pathLst>
                <a:path h="519289" w="2926080">
                  <a:moveTo>
                    <a:pt x="0" y="0"/>
                  </a:moveTo>
                  <a:lnTo>
                    <a:pt x="2926080" y="0"/>
                  </a:lnTo>
                  <a:lnTo>
                    <a:pt x="2926080" y="519289"/>
                  </a:lnTo>
                  <a:lnTo>
                    <a:pt x="0" y="519289"/>
                  </a:lnTo>
                  <a:close/>
                </a:path>
              </a:pathLst>
            </a:custGeom>
            <a:solidFill>
              <a:srgbClr val="000000">
                <a:alpha val="0"/>
              </a:srgbClr>
            </a:solidFill>
          </p:spPr>
        </p:sp>
        <p:sp>
          <p:nvSpPr>
            <p:cNvPr name="TextBox 12" id="12"/>
            <p:cNvSpPr txBox="true"/>
            <p:nvPr/>
          </p:nvSpPr>
          <p:spPr>
            <a:xfrm>
              <a:off x="0" y="-19050"/>
              <a:ext cx="2926080" cy="538339"/>
            </a:xfrm>
            <a:prstGeom prst="rect">
              <a:avLst/>
            </a:prstGeom>
          </p:spPr>
          <p:txBody>
            <a:bodyPr anchor="ctr" rtlCol="false" tIns="0" lIns="0" bIns="0" rIns="0"/>
            <a:lstStyle/>
            <a:p>
              <a:pPr algn="l">
                <a:lnSpc>
                  <a:spcPts val="1152"/>
                </a:lnSpc>
              </a:pPr>
              <a:r>
                <a:rPr lang="en-US" sz="960">
                  <a:solidFill>
                    <a:srgbClr val="898989"/>
                  </a:solidFill>
                  <a:latin typeface="Calibri (MS)"/>
                  <a:ea typeface="Calibri (MS)"/>
                  <a:cs typeface="Calibri (MS)"/>
                  <a:sym typeface="Calibri (MS)"/>
                </a:rPr>
                <a:t>4-11-25</a:t>
              </a:r>
            </a:p>
          </p:txBody>
        </p:sp>
      </p:grpSp>
      <p:sp>
        <p:nvSpPr>
          <p:cNvPr name="Freeform 13" id="13"/>
          <p:cNvSpPr/>
          <p:nvPr/>
        </p:nvSpPr>
        <p:spPr>
          <a:xfrm flipH="false" flipV="false" rot="0">
            <a:off x="2564624" y="4042848"/>
            <a:ext cx="4624353" cy="2540832"/>
          </a:xfrm>
          <a:custGeom>
            <a:avLst/>
            <a:gdLst/>
            <a:ahLst/>
            <a:cxnLst/>
            <a:rect r="r" b="b" t="t" l="l"/>
            <a:pathLst>
              <a:path h="2540832" w="4624353">
                <a:moveTo>
                  <a:pt x="0" y="0"/>
                </a:moveTo>
                <a:lnTo>
                  <a:pt x="4624352" y="0"/>
                </a:lnTo>
                <a:lnTo>
                  <a:pt x="4624352" y="2540832"/>
                </a:lnTo>
                <a:lnTo>
                  <a:pt x="0" y="2540832"/>
                </a:lnTo>
                <a:lnTo>
                  <a:pt x="0" y="0"/>
                </a:lnTo>
                <a:close/>
              </a:path>
            </a:pathLst>
          </a:custGeom>
          <a:blipFill>
            <a:blip r:embed="rId3"/>
            <a:stretch>
              <a:fillRect l="0" t="-1187" r="0" b="-1187"/>
            </a:stretch>
          </a:blipFill>
        </p:spPr>
      </p:sp>
      <p:sp>
        <p:nvSpPr>
          <p:cNvPr name="Freeform 14" id="14"/>
          <p:cNvSpPr/>
          <p:nvPr/>
        </p:nvSpPr>
        <p:spPr>
          <a:xfrm flipH="false" flipV="false" rot="0">
            <a:off x="5072747" y="1362528"/>
            <a:ext cx="4494573" cy="2540832"/>
          </a:xfrm>
          <a:custGeom>
            <a:avLst/>
            <a:gdLst/>
            <a:ahLst/>
            <a:cxnLst/>
            <a:rect r="r" b="b" t="t" l="l"/>
            <a:pathLst>
              <a:path h="2540832" w="4494573">
                <a:moveTo>
                  <a:pt x="0" y="0"/>
                </a:moveTo>
                <a:lnTo>
                  <a:pt x="4494574" y="0"/>
                </a:lnTo>
                <a:lnTo>
                  <a:pt x="4494574" y="2540831"/>
                </a:lnTo>
                <a:lnTo>
                  <a:pt x="0" y="2540831"/>
                </a:lnTo>
                <a:lnTo>
                  <a:pt x="0" y="0"/>
                </a:lnTo>
                <a:close/>
              </a:path>
            </a:pathLst>
          </a:custGeom>
          <a:blipFill>
            <a:blip r:embed="rId4"/>
            <a:stretch>
              <a:fillRect l="0" t="-16335" r="0" b="-16335"/>
            </a:stretch>
          </a:blipFill>
        </p:spPr>
      </p:sp>
      <p:sp>
        <p:nvSpPr>
          <p:cNvPr name="Freeform 15" id="15"/>
          <p:cNvSpPr/>
          <p:nvPr/>
        </p:nvSpPr>
        <p:spPr>
          <a:xfrm flipH="false" flipV="false" rot="0">
            <a:off x="134831" y="1362528"/>
            <a:ext cx="4624353" cy="2540832"/>
          </a:xfrm>
          <a:custGeom>
            <a:avLst/>
            <a:gdLst/>
            <a:ahLst/>
            <a:cxnLst/>
            <a:rect r="r" b="b" t="t" l="l"/>
            <a:pathLst>
              <a:path h="2540832" w="4624353">
                <a:moveTo>
                  <a:pt x="0" y="0"/>
                </a:moveTo>
                <a:lnTo>
                  <a:pt x="4624353" y="0"/>
                </a:lnTo>
                <a:lnTo>
                  <a:pt x="4624353" y="2540831"/>
                </a:lnTo>
                <a:lnTo>
                  <a:pt x="0" y="2540831"/>
                </a:lnTo>
                <a:lnTo>
                  <a:pt x="0" y="0"/>
                </a:lnTo>
                <a:close/>
              </a:path>
            </a:pathLst>
          </a:custGeom>
          <a:blipFill>
            <a:blip r:embed="rId5"/>
            <a:stretch>
              <a:fillRect l="0" t="-18250" r="0" b="-18250"/>
            </a:stretch>
          </a:blipFill>
        </p:spPr>
      </p:sp>
      <p:sp>
        <p:nvSpPr>
          <p:cNvPr name="TextBox 16" id="16"/>
          <p:cNvSpPr txBox="true"/>
          <p:nvPr/>
        </p:nvSpPr>
        <p:spPr>
          <a:xfrm rot="0">
            <a:off x="1489073" y="298903"/>
            <a:ext cx="6540222" cy="863600"/>
          </a:xfrm>
          <a:prstGeom prst="rect">
            <a:avLst/>
          </a:prstGeom>
        </p:spPr>
        <p:txBody>
          <a:bodyPr anchor="t" rtlCol="false" tIns="0" lIns="0" bIns="0" rIns="0">
            <a:spAutoFit/>
          </a:bodyPr>
          <a:lstStyle/>
          <a:p>
            <a:pPr algn="ctr">
              <a:lnSpc>
                <a:spcPts val="7000"/>
              </a:lnSpc>
            </a:pPr>
            <a:r>
              <a:rPr lang="en-US" sz="5000" b="true">
                <a:solidFill>
                  <a:srgbClr val="000000"/>
                </a:solidFill>
                <a:latin typeface="Canva Sans Bold"/>
                <a:ea typeface="Canva Sans Bold"/>
                <a:cs typeface="Canva Sans Bold"/>
                <a:sym typeface="Canva Sans Bold"/>
              </a:rPr>
              <a:t>Phase 1-Presentation</a:t>
            </a:r>
          </a:p>
        </p:txBody>
      </p:sp>
    </p:spTree>
  </p:cSld>
  <p:clrMapOvr>
    <a:masterClrMapping/>
  </p:clrMapOvr>
</p:sld>
</file>

<file path=ppt/slides/slide4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7261054" y="155516"/>
            <a:ext cx="2306267" cy="435009"/>
            <a:chOff x="0" y="0"/>
            <a:chExt cx="3075022" cy="580012"/>
          </a:xfrm>
        </p:grpSpPr>
        <p:sp>
          <p:nvSpPr>
            <p:cNvPr name="Freeform 3" id="3"/>
            <p:cNvSpPr/>
            <p:nvPr/>
          </p:nvSpPr>
          <p:spPr>
            <a:xfrm flipH="false" flipV="false" rot="0">
              <a:off x="0" y="0"/>
              <a:ext cx="3075051" cy="580009"/>
            </a:xfrm>
            <a:custGeom>
              <a:avLst/>
              <a:gdLst/>
              <a:ahLst/>
              <a:cxnLst/>
              <a:rect r="r" b="b" t="t" l="l"/>
              <a:pathLst>
                <a:path h="580009" w="3075051">
                  <a:moveTo>
                    <a:pt x="0" y="0"/>
                  </a:moveTo>
                  <a:lnTo>
                    <a:pt x="3075051" y="0"/>
                  </a:lnTo>
                  <a:lnTo>
                    <a:pt x="3075051" y="580009"/>
                  </a:lnTo>
                  <a:lnTo>
                    <a:pt x="0" y="580009"/>
                  </a:lnTo>
                  <a:lnTo>
                    <a:pt x="0" y="0"/>
                  </a:lnTo>
                  <a:close/>
                </a:path>
              </a:pathLst>
            </a:custGeom>
            <a:blipFill>
              <a:blip r:embed="rId2"/>
              <a:stretch>
                <a:fillRect l="0" t="0" r="0" b="0"/>
              </a:stretch>
            </a:blipFill>
          </p:spPr>
        </p:sp>
      </p:grpSp>
      <p:grpSp>
        <p:nvGrpSpPr>
          <p:cNvPr name="Group 4" id="4"/>
          <p:cNvGrpSpPr/>
          <p:nvPr/>
        </p:nvGrpSpPr>
        <p:grpSpPr>
          <a:xfrm rot="0">
            <a:off x="3230880" y="6780108"/>
            <a:ext cx="3291840" cy="389467"/>
            <a:chOff x="0" y="0"/>
            <a:chExt cx="4389120" cy="519289"/>
          </a:xfrm>
        </p:grpSpPr>
        <p:sp>
          <p:nvSpPr>
            <p:cNvPr name="Freeform 5" id="5"/>
            <p:cNvSpPr/>
            <p:nvPr/>
          </p:nvSpPr>
          <p:spPr>
            <a:xfrm flipH="false" flipV="false" rot="0">
              <a:off x="0" y="0"/>
              <a:ext cx="4389120" cy="519289"/>
            </a:xfrm>
            <a:custGeom>
              <a:avLst/>
              <a:gdLst/>
              <a:ahLst/>
              <a:cxnLst/>
              <a:rect r="r" b="b" t="t" l="l"/>
              <a:pathLst>
                <a:path h="519289" w="4389120">
                  <a:moveTo>
                    <a:pt x="0" y="0"/>
                  </a:moveTo>
                  <a:lnTo>
                    <a:pt x="4389120" y="0"/>
                  </a:lnTo>
                  <a:lnTo>
                    <a:pt x="4389120" y="519289"/>
                  </a:lnTo>
                  <a:lnTo>
                    <a:pt x="0" y="519289"/>
                  </a:lnTo>
                  <a:close/>
                </a:path>
              </a:pathLst>
            </a:custGeom>
            <a:solidFill>
              <a:srgbClr val="000000">
                <a:alpha val="0"/>
              </a:srgbClr>
            </a:solidFill>
          </p:spPr>
        </p:sp>
        <p:sp>
          <p:nvSpPr>
            <p:cNvPr name="TextBox 6" id="6"/>
            <p:cNvSpPr txBox="true"/>
            <p:nvPr/>
          </p:nvSpPr>
          <p:spPr>
            <a:xfrm>
              <a:off x="0" y="-19050"/>
              <a:ext cx="4389120" cy="538339"/>
            </a:xfrm>
            <a:prstGeom prst="rect">
              <a:avLst/>
            </a:prstGeom>
          </p:spPr>
          <p:txBody>
            <a:bodyPr anchor="ctr" rtlCol="false" tIns="0" lIns="0" bIns="0" rIns="0"/>
            <a:lstStyle/>
            <a:p>
              <a:pPr algn="ctr">
                <a:lnSpc>
                  <a:spcPts val="1152"/>
                </a:lnSpc>
              </a:pPr>
              <a:r>
                <a:rPr lang="en-US" sz="960">
                  <a:solidFill>
                    <a:srgbClr val="898989"/>
                  </a:solidFill>
                  <a:latin typeface="Calibri (MS)"/>
                  <a:ea typeface="Calibri (MS)"/>
                  <a:cs typeface="Calibri (MS)"/>
                  <a:sym typeface="Calibri (MS)"/>
                </a:rPr>
                <a:t>Department of Artificial Intelligence &amp; Machine Learning</a:t>
              </a:r>
            </a:p>
          </p:txBody>
        </p:sp>
      </p:grpSp>
      <p:grpSp>
        <p:nvGrpSpPr>
          <p:cNvPr name="Group 7" id="7"/>
          <p:cNvGrpSpPr/>
          <p:nvPr/>
        </p:nvGrpSpPr>
        <p:grpSpPr>
          <a:xfrm rot="0">
            <a:off x="6888480" y="6780108"/>
            <a:ext cx="2194560" cy="389467"/>
            <a:chOff x="0" y="0"/>
            <a:chExt cx="2926080" cy="519289"/>
          </a:xfrm>
        </p:grpSpPr>
        <p:sp>
          <p:nvSpPr>
            <p:cNvPr name="Freeform 8" id="8"/>
            <p:cNvSpPr/>
            <p:nvPr/>
          </p:nvSpPr>
          <p:spPr>
            <a:xfrm flipH="false" flipV="false" rot="0">
              <a:off x="0" y="0"/>
              <a:ext cx="2926080" cy="519289"/>
            </a:xfrm>
            <a:custGeom>
              <a:avLst/>
              <a:gdLst/>
              <a:ahLst/>
              <a:cxnLst/>
              <a:rect r="r" b="b" t="t" l="l"/>
              <a:pathLst>
                <a:path h="519289" w="2926080">
                  <a:moveTo>
                    <a:pt x="0" y="0"/>
                  </a:moveTo>
                  <a:lnTo>
                    <a:pt x="2926080" y="0"/>
                  </a:lnTo>
                  <a:lnTo>
                    <a:pt x="2926080" y="519289"/>
                  </a:lnTo>
                  <a:lnTo>
                    <a:pt x="0" y="519289"/>
                  </a:lnTo>
                  <a:close/>
                </a:path>
              </a:pathLst>
            </a:custGeom>
            <a:solidFill>
              <a:srgbClr val="000000">
                <a:alpha val="0"/>
              </a:srgbClr>
            </a:solidFill>
          </p:spPr>
        </p:sp>
        <p:sp>
          <p:nvSpPr>
            <p:cNvPr name="TextBox 9" id="9"/>
            <p:cNvSpPr txBox="true"/>
            <p:nvPr/>
          </p:nvSpPr>
          <p:spPr>
            <a:xfrm>
              <a:off x="0" y="-19050"/>
              <a:ext cx="2926080" cy="538339"/>
            </a:xfrm>
            <a:prstGeom prst="rect">
              <a:avLst/>
            </a:prstGeom>
          </p:spPr>
          <p:txBody>
            <a:bodyPr anchor="ctr" rtlCol="false" tIns="0" lIns="0" bIns="0" rIns="0"/>
            <a:lstStyle/>
            <a:p>
              <a:pPr algn="r">
                <a:lnSpc>
                  <a:spcPts val="1152"/>
                </a:lnSpc>
              </a:pPr>
              <a:r>
                <a:rPr lang="en-US" sz="960">
                  <a:solidFill>
                    <a:srgbClr val="898989"/>
                  </a:solidFill>
                  <a:latin typeface="Calibri (MS)"/>
                  <a:ea typeface="Calibri (MS)"/>
                  <a:cs typeface="Calibri (MS)"/>
                  <a:sym typeface="Calibri (MS)"/>
                </a:rPr>
                <a:t>32</a:t>
              </a:r>
            </a:p>
          </p:txBody>
        </p:sp>
      </p:grpSp>
      <p:grpSp>
        <p:nvGrpSpPr>
          <p:cNvPr name="Group 10" id="10"/>
          <p:cNvGrpSpPr/>
          <p:nvPr/>
        </p:nvGrpSpPr>
        <p:grpSpPr>
          <a:xfrm rot="0">
            <a:off x="252447" y="6780108"/>
            <a:ext cx="2194560" cy="389467"/>
            <a:chOff x="0" y="0"/>
            <a:chExt cx="2926080" cy="519289"/>
          </a:xfrm>
        </p:grpSpPr>
        <p:sp>
          <p:nvSpPr>
            <p:cNvPr name="Freeform 11" id="11"/>
            <p:cNvSpPr/>
            <p:nvPr/>
          </p:nvSpPr>
          <p:spPr>
            <a:xfrm flipH="false" flipV="false" rot="0">
              <a:off x="0" y="0"/>
              <a:ext cx="2926080" cy="519289"/>
            </a:xfrm>
            <a:custGeom>
              <a:avLst/>
              <a:gdLst/>
              <a:ahLst/>
              <a:cxnLst/>
              <a:rect r="r" b="b" t="t" l="l"/>
              <a:pathLst>
                <a:path h="519289" w="2926080">
                  <a:moveTo>
                    <a:pt x="0" y="0"/>
                  </a:moveTo>
                  <a:lnTo>
                    <a:pt x="2926080" y="0"/>
                  </a:lnTo>
                  <a:lnTo>
                    <a:pt x="2926080" y="519289"/>
                  </a:lnTo>
                  <a:lnTo>
                    <a:pt x="0" y="519289"/>
                  </a:lnTo>
                  <a:close/>
                </a:path>
              </a:pathLst>
            </a:custGeom>
            <a:solidFill>
              <a:srgbClr val="000000">
                <a:alpha val="0"/>
              </a:srgbClr>
            </a:solidFill>
          </p:spPr>
        </p:sp>
        <p:sp>
          <p:nvSpPr>
            <p:cNvPr name="TextBox 12" id="12"/>
            <p:cNvSpPr txBox="true"/>
            <p:nvPr/>
          </p:nvSpPr>
          <p:spPr>
            <a:xfrm>
              <a:off x="0" y="-19050"/>
              <a:ext cx="2926080" cy="538339"/>
            </a:xfrm>
            <a:prstGeom prst="rect">
              <a:avLst/>
            </a:prstGeom>
          </p:spPr>
          <p:txBody>
            <a:bodyPr anchor="ctr" rtlCol="false" tIns="0" lIns="0" bIns="0" rIns="0"/>
            <a:lstStyle/>
            <a:p>
              <a:pPr algn="l">
                <a:lnSpc>
                  <a:spcPts val="1152"/>
                </a:lnSpc>
              </a:pPr>
              <a:r>
                <a:rPr lang="en-US" sz="960">
                  <a:solidFill>
                    <a:srgbClr val="898989"/>
                  </a:solidFill>
                  <a:latin typeface="Calibri (MS)"/>
                  <a:ea typeface="Calibri (MS)"/>
                  <a:cs typeface="Calibri (MS)"/>
                  <a:sym typeface="Calibri (MS)"/>
                </a:rPr>
                <a:t>4-11-25</a:t>
              </a:r>
            </a:p>
          </p:txBody>
        </p:sp>
      </p:grpSp>
      <p:sp>
        <p:nvSpPr>
          <p:cNvPr name="Freeform 13" id="13"/>
          <p:cNvSpPr/>
          <p:nvPr/>
        </p:nvSpPr>
        <p:spPr>
          <a:xfrm flipH="false" flipV="false" rot="0">
            <a:off x="0" y="901476"/>
            <a:ext cx="9753600" cy="5567680"/>
          </a:xfrm>
          <a:custGeom>
            <a:avLst/>
            <a:gdLst/>
            <a:ahLst/>
            <a:cxnLst/>
            <a:rect r="r" b="b" t="t" l="l"/>
            <a:pathLst>
              <a:path h="5567680" w="9753600">
                <a:moveTo>
                  <a:pt x="0" y="0"/>
                </a:moveTo>
                <a:lnTo>
                  <a:pt x="9753600" y="0"/>
                </a:lnTo>
                <a:lnTo>
                  <a:pt x="9753600" y="5567680"/>
                </a:lnTo>
                <a:lnTo>
                  <a:pt x="0" y="5567680"/>
                </a:lnTo>
                <a:lnTo>
                  <a:pt x="0" y="0"/>
                </a:lnTo>
                <a:close/>
              </a:path>
            </a:pathLst>
          </a:custGeom>
          <a:blipFill>
            <a:blip r:embed="rId3"/>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7261054" y="155516"/>
            <a:ext cx="2306267" cy="435009"/>
            <a:chOff x="0" y="0"/>
            <a:chExt cx="3075022" cy="580012"/>
          </a:xfrm>
        </p:grpSpPr>
        <p:sp>
          <p:nvSpPr>
            <p:cNvPr name="Freeform 3" id="3"/>
            <p:cNvSpPr/>
            <p:nvPr/>
          </p:nvSpPr>
          <p:spPr>
            <a:xfrm flipH="false" flipV="false" rot="0">
              <a:off x="0" y="0"/>
              <a:ext cx="3075051" cy="580009"/>
            </a:xfrm>
            <a:custGeom>
              <a:avLst/>
              <a:gdLst/>
              <a:ahLst/>
              <a:cxnLst/>
              <a:rect r="r" b="b" t="t" l="l"/>
              <a:pathLst>
                <a:path h="580009" w="3075051">
                  <a:moveTo>
                    <a:pt x="0" y="0"/>
                  </a:moveTo>
                  <a:lnTo>
                    <a:pt x="3075051" y="0"/>
                  </a:lnTo>
                  <a:lnTo>
                    <a:pt x="3075051" y="580009"/>
                  </a:lnTo>
                  <a:lnTo>
                    <a:pt x="0" y="580009"/>
                  </a:lnTo>
                  <a:lnTo>
                    <a:pt x="0" y="0"/>
                  </a:lnTo>
                  <a:close/>
                </a:path>
              </a:pathLst>
            </a:custGeom>
            <a:blipFill>
              <a:blip r:embed="rId2"/>
              <a:stretch>
                <a:fillRect l="0" t="0" r="0" b="0"/>
              </a:stretch>
            </a:blipFill>
          </p:spPr>
        </p:sp>
      </p:grpSp>
      <p:grpSp>
        <p:nvGrpSpPr>
          <p:cNvPr name="Group 4" id="4"/>
          <p:cNvGrpSpPr/>
          <p:nvPr/>
        </p:nvGrpSpPr>
        <p:grpSpPr>
          <a:xfrm rot="0">
            <a:off x="3230880" y="6780108"/>
            <a:ext cx="3291840" cy="389467"/>
            <a:chOff x="0" y="0"/>
            <a:chExt cx="4389120" cy="519289"/>
          </a:xfrm>
        </p:grpSpPr>
        <p:sp>
          <p:nvSpPr>
            <p:cNvPr name="Freeform 5" id="5"/>
            <p:cNvSpPr/>
            <p:nvPr/>
          </p:nvSpPr>
          <p:spPr>
            <a:xfrm flipH="false" flipV="false" rot="0">
              <a:off x="0" y="0"/>
              <a:ext cx="4389120" cy="519289"/>
            </a:xfrm>
            <a:custGeom>
              <a:avLst/>
              <a:gdLst/>
              <a:ahLst/>
              <a:cxnLst/>
              <a:rect r="r" b="b" t="t" l="l"/>
              <a:pathLst>
                <a:path h="519289" w="4389120">
                  <a:moveTo>
                    <a:pt x="0" y="0"/>
                  </a:moveTo>
                  <a:lnTo>
                    <a:pt x="4389120" y="0"/>
                  </a:lnTo>
                  <a:lnTo>
                    <a:pt x="4389120" y="519289"/>
                  </a:lnTo>
                  <a:lnTo>
                    <a:pt x="0" y="519289"/>
                  </a:lnTo>
                  <a:close/>
                </a:path>
              </a:pathLst>
            </a:custGeom>
            <a:solidFill>
              <a:srgbClr val="000000">
                <a:alpha val="0"/>
              </a:srgbClr>
            </a:solidFill>
          </p:spPr>
        </p:sp>
        <p:sp>
          <p:nvSpPr>
            <p:cNvPr name="TextBox 6" id="6"/>
            <p:cNvSpPr txBox="true"/>
            <p:nvPr/>
          </p:nvSpPr>
          <p:spPr>
            <a:xfrm>
              <a:off x="0" y="-19050"/>
              <a:ext cx="4389120" cy="538339"/>
            </a:xfrm>
            <a:prstGeom prst="rect">
              <a:avLst/>
            </a:prstGeom>
          </p:spPr>
          <p:txBody>
            <a:bodyPr anchor="ctr" rtlCol="false" tIns="0" lIns="0" bIns="0" rIns="0"/>
            <a:lstStyle/>
            <a:p>
              <a:pPr algn="ctr">
                <a:lnSpc>
                  <a:spcPts val="1152"/>
                </a:lnSpc>
              </a:pPr>
              <a:r>
                <a:rPr lang="en-US" sz="960">
                  <a:solidFill>
                    <a:srgbClr val="898989"/>
                  </a:solidFill>
                  <a:latin typeface="Calibri (MS)"/>
                  <a:ea typeface="Calibri (MS)"/>
                  <a:cs typeface="Calibri (MS)"/>
                  <a:sym typeface="Calibri (MS)"/>
                </a:rPr>
                <a:t>Department of Artificial Intelligence &amp; Machine Learning</a:t>
              </a:r>
            </a:p>
          </p:txBody>
        </p:sp>
      </p:grpSp>
      <p:grpSp>
        <p:nvGrpSpPr>
          <p:cNvPr name="Group 7" id="7"/>
          <p:cNvGrpSpPr/>
          <p:nvPr/>
        </p:nvGrpSpPr>
        <p:grpSpPr>
          <a:xfrm rot="0">
            <a:off x="6888480" y="6780108"/>
            <a:ext cx="2194560" cy="389467"/>
            <a:chOff x="0" y="0"/>
            <a:chExt cx="2926080" cy="519289"/>
          </a:xfrm>
        </p:grpSpPr>
        <p:sp>
          <p:nvSpPr>
            <p:cNvPr name="Freeform 8" id="8"/>
            <p:cNvSpPr/>
            <p:nvPr/>
          </p:nvSpPr>
          <p:spPr>
            <a:xfrm flipH="false" flipV="false" rot="0">
              <a:off x="0" y="0"/>
              <a:ext cx="2926080" cy="519289"/>
            </a:xfrm>
            <a:custGeom>
              <a:avLst/>
              <a:gdLst/>
              <a:ahLst/>
              <a:cxnLst/>
              <a:rect r="r" b="b" t="t" l="l"/>
              <a:pathLst>
                <a:path h="519289" w="2926080">
                  <a:moveTo>
                    <a:pt x="0" y="0"/>
                  </a:moveTo>
                  <a:lnTo>
                    <a:pt x="2926080" y="0"/>
                  </a:lnTo>
                  <a:lnTo>
                    <a:pt x="2926080" y="519289"/>
                  </a:lnTo>
                  <a:lnTo>
                    <a:pt x="0" y="519289"/>
                  </a:lnTo>
                  <a:close/>
                </a:path>
              </a:pathLst>
            </a:custGeom>
            <a:solidFill>
              <a:srgbClr val="000000">
                <a:alpha val="0"/>
              </a:srgbClr>
            </a:solidFill>
          </p:spPr>
        </p:sp>
        <p:sp>
          <p:nvSpPr>
            <p:cNvPr name="TextBox 9" id="9"/>
            <p:cNvSpPr txBox="true"/>
            <p:nvPr/>
          </p:nvSpPr>
          <p:spPr>
            <a:xfrm>
              <a:off x="0" y="-19050"/>
              <a:ext cx="2926080" cy="538339"/>
            </a:xfrm>
            <a:prstGeom prst="rect">
              <a:avLst/>
            </a:prstGeom>
          </p:spPr>
          <p:txBody>
            <a:bodyPr anchor="ctr" rtlCol="false" tIns="0" lIns="0" bIns="0" rIns="0"/>
            <a:lstStyle/>
            <a:p>
              <a:pPr algn="r">
                <a:lnSpc>
                  <a:spcPts val="1152"/>
                </a:lnSpc>
              </a:pPr>
              <a:r>
                <a:rPr lang="en-US" sz="960">
                  <a:solidFill>
                    <a:srgbClr val="898989"/>
                  </a:solidFill>
                  <a:latin typeface="Calibri (MS)"/>
                  <a:ea typeface="Calibri (MS)"/>
                  <a:cs typeface="Calibri (MS)"/>
                  <a:sym typeface="Calibri (MS)"/>
                </a:rPr>
                <a:t>5</a:t>
              </a:r>
            </a:p>
          </p:txBody>
        </p:sp>
      </p:grpSp>
      <p:sp>
        <p:nvSpPr>
          <p:cNvPr name="TextBox 10" id="10"/>
          <p:cNvSpPr txBox="true"/>
          <p:nvPr/>
        </p:nvSpPr>
        <p:spPr>
          <a:xfrm rot="0">
            <a:off x="410373" y="1924984"/>
            <a:ext cx="9048953" cy="4184633"/>
          </a:xfrm>
          <a:prstGeom prst="rect">
            <a:avLst/>
          </a:prstGeom>
        </p:spPr>
        <p:txBody>
          <a:bodyPr anchor="t" rtlCol="false" tIns="0" lIns="0" bIns="0" rIns="0">
            <a:spAutoFit/>
          </a:bodyPr>
          <a:lstStyle/>
          <a:p>
            <a:pPr algn="just">
              <a:lnSpc>
                <a:spcPts val="2269"/>
              </a:lnSpc>
            </a:pPr>
            <a:r>
              <a:rPr lang="en-US" sz="1620">
                <a:solidFill>
                  <a:srgbClr val="000000"/>
                </a:solidFill>
                <a:latin typeface="Canva Sans"/>
                <a:ea typeface="Canva Sans"/>
                <a:cs typeface="Canva Sans"/>
                <a:sym typeface="Canva Sans"/>
              </a:rPr>
              <a:t>BookMyShow, as a lea</a:t>
            </a:r>
            <a:r>
              <a:rPr lang="en-US" sz="1620">
                <a:solidFill>
                  <a:srgbClr val="000000"/>
                </a:solidFill>
                <a:latin typeface="Canva Sans"/>
                <a:ea typeface="Canva Sans"/>
                <a:cs typeface="Canva Sans"/>
                <a:sym typeface="Canva Sans"/>
              </a:rPr>
              <a:t>ding online ticketing platform, manages millions of users, theaters, movies, and transactions daily. However, the platform faces challenges in effectively understanding user behavior, movie performance, theater efficiency, seat utilization, revenue management, and payment reliability. While vast amounts of data are generated, critical issues remain:</a:t>
            </a:r>
          </a:p>
          <a:p>
            <a:pPr algn="just">
              <a:lnSpc>
                <a:spcPts val="2269"/>
              </a:lnSpc>
            </a:pPr>
          </a:p>
          <a:p>
            <a:pPr algn="just" marL="349929" indent="-174965" lvl="1">
              <a:lnSpc>
                <a:spcPts val="2269"/>
              </a:lnSpc>
              <a:buFont typeface="Arial"/>
              <a:buChar char="•"/>
            </a:pPr>
            <a:r>
              <a:rPr lang="en-US" sz="1620">
                <a:solidFill>
                  <a:srgbClr val="000000"/>
                </a:solidFill>
                <a:latin typeface="Canva Sans"/>
                <a:ea typeface="Canva Sans"/>
                <a:cs typeface="Canva Sans"/>
                <a:sym typeface="Canva Sans"/>
              </a:rPr>
              <a:t>Identifying patterns in user engagement and retention</a:t>
            </a:r>
          </a:p>
          <a:p>
            <a:pPr algn="just" marL="349929" indent="-174965" lvl="1">
              <a:lnSpc>
                <a:spcPts val="2269"/>
              </a:lnSpc>
              <a:buFont typeface="Arial"/>
              <a:buChar char="•"/>
            </a:pPr>
            <a:r>
              <a:rPr lang="en-US" sz="1620">
                <a:solidFill>
                  <a:srgbClr val="000000"/>
                </a:solidFill>
                <a:latin typeface="Canva Sans"/>
                <a:ea typeface="Canva Sans"/>
                <a:cs typeface="Canva Sans"/>
                <a:sym typeface="Canva Sans"/>
              </a:rPr>
              <a:t>Measuring and improving movie success metrics and theater performance</a:t>
            </a:r>
          </a:p>
          <a:p>
            <a:pPr algn="just" marL="349929" indent="-174965" lvl="1">
              <a:lnSpc>
                <a:spcPts val="2269"/>
              </a:lnSpc>
              <a:buFont typeface="Arial"/>
              <a:buChar char="•"/>
            </a:pPr>
            <a:r>
              <a:rPr lang="en-US" sz="1620">
                <a:solidFill>
                  <a:srgbClr val="000000"/>
                </a:solidFill>
                <a:latin typeface="Canva Sans"/>
                <a:ea typeface="Canva Sans"/>
                <a:cs typeface="Canva Sans"/>
                <a:sym typeface="Canva Sans"/>
              </a:rPr>
              <a:t>Optimizing seat utilization and dynamic pricing strategies</a:t>
            </a:r>
          </a:p>
          <a:p>
            <a:pPr algn="just" marL="349929" indent="-174965" lvl="1">
              <a:lnSpc>
                <a:spcPts val="2269"/>
              </a:lnSpc>
              <a:buFont typeface="Arial"/>
              <a:buChar char="•"/>
            </a:pPr>
            <a:r>
              <a:rPr lang="en-US" sz="1620">
                <a:solidFill>
                  <a:srgbClr val="000000"/>
                </a:solidFill>
                <a:latin typeface="Canva Sans"/>
                <a:ea typeface="Canva Sans"/>
                <a:cs typeface="Canva Sans"/>
                <a:sym typeface="Canva Sans"/>
              </a:rPr>
              <a:t>Detecting bottlenecks in revenue generation and transaction failures</a:t>
            </a:r>
          </a:p>
          <a:p>
            <a:pPr algn="just" marL="349929" indent="-174965" lvl="1">
              <a:lnSpc>
                <a:spcPts val="2269"/>
              </a:lnSpc>
              <a:buFont typeface="Arial"/>
              <a:buChar char="•"/>
            </a:pPr>
            <a:r>
              <a:rPr lang="en-US" sz="1620">
                <a:solidFill>
                  <a:srgbClr val="000000"/>
                </a:solidFill>
                <a:latin typeface="Canva Sans"/>
                <a:ea typeface="Canva Sans"/>
                <a:cs typeface="Canva Sans"/>
                <a:sym typeface="Canva Sans"/>
              </a:rPr>
              <a:t>Leveragi</a:t>
            </a:r>
            <a:r>
              <a:rPr lang="en-US" sz="1620">
                <a:solidFill>
                  <a:srgbClr val="000000"/>
                </a:solidFill>
                <a:latin typeface="Canva Sans"/>
                <a:ea typeface="Canva Sans"/>
                <a:cs typeface="Canva Sans"/>
                <a:sym typeface="Canva Sans"/>
              </a:rPr>
              <a:t>ng reviews and sentiment analysis to improve customer satisfaction</a:t>
            </a:r>
          </a:p>
          <a:p>
            <a:pPr algn="just">
              <a:lnSpc>
                <a:spcPts val="2269"/>
              </a:lnSpc>
            </a:pPr>
          </a:p>
          <a:p>
            <a:pPr algn="just">
              <a:lnSpc>
                <a:spcPts val="2269"/>
              </a:lnSpc>
            </a:pPr>
            <a:r>
              <a:rPr lang="en-US" sz="1620">
                <a:solidFill>
                  <a:srgbClr val="000000"/>
                </a:solidFill>
                <a:latin typeface="Canva Sans"/>
                <a:ea typeface="Canva Sans"/>
                <a:cs typeface="Canva Sans"/>
                <a:sym typeface="Canva Sans"/>
              </a:rPr>
              <a:t>Addressing these challenges requires SQL-based analytical insights to uncover trends, highlight inefficiencies, and provide data-driven strategies. The ultimate goal is to enhance platform performance, boost revenue, and deliver a seamless user experience.</a:t>
            </a:r>
          </a:p>
        </p:txBody>
      </p:sp>
      <p:sp>
        <p:nvSpPr>
          <p:cNvPr name="Freeform 11" id="11"/>
          <p:cNvSpPr/>
          <p:nvPr/>
        </p:nvSpPr>
        <p:spPr>
          <a:xfrm flipH="false" flipV="false" rot="-424106">
            <a:off x="558143" y="531264"/>
            <a:ext cx="809337" cy="1209607"/>
          </a:xfrm>
          <a:custGeom>
            <a:avLst/>
            <a:gdLst/>
            <a:ahLst/>
            <a:cxnLst/>
            <a:rect r="r" b="b" t="t" l="l"/>
            <a:pathLst>
              <a:path h="1209607" w="809337">
                <a:moveTo>
                  <a:pt x="0" y="0"/>
                </a:moveTo>
                <a:lnTo>
                  <a:pt x="809337" y="0"/>
                </a:lnTo>
                <a:lnTo>
                  <a:pt x="809337" y="1209607"/>
                </a:lnTo>
                <a:lnTo>
                  <a:pt x="0" y="120960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2" id="12"/>
          <p:cNvSpPr txBox="true"/>
          <p:nvPr/>
        </p:nvSpPr>
        <p:spPr>
          <a:xfrm rot="0">
            <a:off x="1767775" y="485750"/>
            <a:ext cx="6053376" cy="863600"/>
          </a:xfrm>
          <a:prstGeom prst="rect">
            <a:avLst/>
          </a:prstGeom>
        </p:spPr>
        <p:txBody>
          <a:bodyPr anchor="t" rtlCol="false" tIns="0" lIns="0" bIns="0" rIns="0">
            <a:spAutoFit/>
          </a:bodyPr>
          <a:lstStyle/>
          <a:p>
            <a:pPr algn="ctr">
              <a:lnSpc>
                <a:spcPts val="7000"/>
              </a:lnSpc>
            </a:pPr>
            <a:r>
              <a:rPr lang="en-US" sz="5000" b="true">
                <a:solidFill>
                  <a:srgbClr val="000000"/>
                </a:solidFill>
                <a:latin typeface="Canva Sans Bold"/>
                <a:ea typeface="Canva Sans Bold"/>
                <a:cs typeface="Canva Sans Bold"/>
                <a:sym typeface="Canva Sans Bold"/>
              </a:rPr>
              <a:t>Problem Statement</a:t>
            </a:r>
          </a:p>
        </p:txBody>
      </p:sp>
      <p:grpSp>
        <p:nvGrpSpPr>
          <p:cNvPr name="Group 13" id="13"/>
          <p:cNvGrpSpPr/>
          <p:nvPr/>
        </p:nvGrpSpPr>
        <p:grpSpPr>
          <a:xfrm rot="0">
            <a:off x="341548" y="6780108"/>
            <a:ext cx="2194560" cy="389467"/>
            <a:chOff x="0" y="0"/>
            <a:chExt cx="2926080" cy="519289"/>
          </a:xfrm>
        </p:grpSpPr>
        <p:sp>
          <p:nvSpPr>
            <p:cNvPr name="Freeform 14" id="14"/>
            <p:cNvSpPr/>
            <p:nvPr/>
          </p:nvSpPr>
          <p:spPr>
            <a:xfrm flipH="false" flipV="false" rot="0">
              <a:off x="0" y="0"/>
              <a:ext cx="2926080" cy="519289"/>
            </a:xfrm>
            <a:custGeom>
              <a:avLst/>
              <a:gdLst/>
              <a:ahLst/>
              <a:cxnLst/>
              <a:rect r="r" b="b" t="t" l="l"/>
              <a:pathLst>
                <a:path h="519289" w="2926080">
                  <a:moveTo>
                    <a:pt x="0" y="0"/>
                  </a:moveTo>
                  <a:lnTo>
                    <a:pt x="2926080" y="0"/>
                  </a:lnTo>
                  <a:lnTo>
                    <a:pt x="2926080" y="519289"/>
                  </a:lnTo>
                  <a:lnTo>
                    <a:pt x="0" y="519289"/>
                  </a:lnTo>
                  <a:close/>
                </a:path>
              </a:pathLst>
            </a:custGeom>
            <a:solidFill>
              <a:srgbClr val="000000">
                <a:alpha val="0"/>
              </a:srgbClr>
            </a:solidFill>
          </p:spPr>
        </p:sp>
        <p:sp>
          <p:nvSpPr>
            <p:cNvPr name="TextBox 15" id="15"/>
            <p:cNvSpPr txBox="true"/>
            <p:nvPr/>
          </p:nvSpPr>
          <p:spPr>
            <a:xfrm>
              <a:off x="0" y="-19050"/>
              <a:ext cx="2926080" cy="538339"/>
            </a:xfrm>
            <a:prstGeom prst="rect">
              <a:avLst/>
            </a:prstGeom>
          </p:spPr>
          <p:txBody>
            <a:bodyPr anchor="ctr" rtlCol="false" tIns="0" lIns="0" bIns="0" rIns="0"/>
            <a:lstStyle/>
            <a:p>
              <a:pPr algn="l">
                <a:lnSpc>
                  <a:spcPts val="1152"/>
                </a:lnSpc>
              </a:pPr>
              <a:r>
                <a:rPr lang="en-US" sz="960">
                  <a:solidFill>
                    <a:srgbClr val="898989"/>
                  </a:solidFill>
                  <a:latin typeface="Calibri (MS)"/>
                  <a:ea typeface="Calibri (MS)"/>
                  <a:cs typeface="Calibri (MS)"/>
                  <a:sym typeface="Calibri (MS)"/>
                </a:rPr>
                <a:t>4-11-25</a:t>
              </a:r>
            </a:p>
          </p:txBody>
        </p:sp>
      </p:gr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7261054" y="155516"/>
            <a:ext cx="2306267" cy="435009"/>
            <a:chOff x="0" y="0"/>
            <a:chExt cx="3075022" cy="580012"/>
          </a:xfrm>
        </p:grpSpPr>
        <p:sp>
          <p:nvSpPr>
            <p:cNvPr name="Freeform 3" id="3"/>
            <p:cNvSpPr/>
            <p:nvPr/>
          </p:nvSpPr>
          <p:spPr>
            <a:xfrm flipH="false" flipV="false" rot="0">
              <a:off x="0" y="0"/>
              <a:ext cx="3075051" cy="580009"/>
            </a:xfrm>
            <a:custGeom>
              <a:avLst/>
              <a:gdLst/>
              <a:ahLst/>
              <a:cxnLst/>
              <a:rect r="r" b="b" t="t" l="l"/>
              <a:pathLst>
                <a:path h="580009" w="3075051">
                  <a:moveTo>
                    <a:pt x="0" y="0"/>
                  </a:moveTo>
                  <a:lnTo>
                    <a:pt x="3075051" y="0"/>
                  </a:lnTo>
                  <a:lnTo>
                    <a:pt x="3075051" y="580009"/>
                  </a:lnTo>
                  <a:lnTo>
                    <a:pt x="0" y="580009"/>
                  </a:lnTo>
                  <a:lnTo>
                    <a:pt x="0" y="0"/>
                  </a:lnTo>
                  <a:close/>
                </a:path>
              </a:pathLst>
            </a:custGeom>
            <a:blipFill>
              <a:blip r:embed="rId2"/>
              <a:stretch>
                <a:fillRect l="0" t="0" r="0" b="0"/>
              </a:stretch>
            </a:blipFill>
          </p:spPr>
        </p:sp>
      </p:grpSp>
      <p:grpSp>
        <p:nvGrpSpPr>
          <p:cNvPr name="Group 4" id="4"/>
          <p:cNvGrpSpPr/>
          <p:nvPr/>
        </p:nvGrpSpPr>
        <p:grpSpPr>
          <a:xfrm rot="0">
            <a:off x="3230880" y="6780108"/>
            <a:ext cx="3291840" cy="389467"/>
            <a:chOff x="0" y="0"/>
            <a:chExt cx="4389120" cy="519289"/>
          </a:xfrm>
        </p:grpSpPr>
        <p:sp>
          <p:nvSpPr>
            <p:cNvPr name="Freeform 5" id="5"/>
            <p:cNvSpPr/>
            <p:nvPr/>
          </p:nvSpPr>
          <p:spPr>
            <a:xfrm flipH="false" flipV="false" rot="0">
              <a:off x="0" y="0"/>
              <a:ext cx="4389120" cy="519289"/>
            </a:xfrm>
            <a:custGeom>
              <a:avLst/>
              <a:gdLst/>
              <a:ahLst/>
              <a:cxnLst/>
              <a:rect r="r" b="b" t="t" l="l"/>
              <a:pathLst>
                <a:path h="519289" w="4389120">
                  <a:moveTo>
                    <a:pt x="0" y="0"/>
                  </a:moveTo>
                  <a:lnTo>
                    <a:pt x="4389120" y="0"/>
                  </a:lnTo>
                  <a:lnTo>
                    <a:pt x="4389120" y="519289"/>
                  </a:lnTo>
                  <a:lnTo>
                    <a:pt x="0" y="519289"/>
                  </a:lnTo>
                  <a:close/>
                </a:path>
              </a:pathLst>
            </a:custGeom>
            <a:solidFill>
              <a:srgbClr val="000000">
                <a:alpha val="0"/>
              </a:srgbClr>
            </a:solidFill>
          </p:spPr>
        </p:sp>
        <p:sp>
          <p:nvSpPr>
            <p:cNvPr name="TextBox 6" id="6"/>
            <p:cNvSpPr txBox="true"/>
            <p:nvPr/>
          </p:nvSpPr>
          <p:spPr>
            <a:xfrm>
              <a:off x="0" y="-19050"/>
              <a:ext cx="4389120" cy="538339"/>
            </a:xfrm>
            <a:prstGeom prst="rect">
              <a:avLst/>
            </a:prstGeom>
          </p:spPr>
          <p:txBody>
            <a:bodyPr anchor="ctr" rtlCol="false" tIns="0" lIns="0" bIns="0" rIns="0"/>
            <a:lstStyle/>
            <a:p>
              <a:pPr algn="ctr">
                <a:lnSpc>
                  <a:spcPts val="1152"/>
                </a:lnSpc>
              </a:pPr>
              <a:r>
                <a:rPr lang="en-US" sz="960">
                  <a:solidFill>
                    <a:srgbClr val="898989"/>
                  </a:solidFill>
                  <a:latin typeface="Calibri (MS)"/>
                  <a:ea typeface="Calibri (MS)"/>
                  <a:cs typeface="Calibri (MS)"/>
                  <a:sym typeface="Calibri (MS)"/>
                </a:rPr>
                <a:t>Department of Artificial Intelligence &amp; Machine Learning</a:t>
              </a:r>
            </a:p>
          </p:txBody>
        </p:sp>
      </p:grpSp>
      <p:grpSp>
        <p:nvGrpSpPr>
          <p:cNvPr name="Group 7" id="7"/>
          <p:cNvGrpSpPr/>
          <p:nvPr/>
        </p:nvGrpSpPr>
        <p:grpSpPr>
          <a:xfrm rot="0">
            <a:off x="6888480" y="6780108"/>
            <a:ext cx="2194560" cy="389467"/>
            <a:chOff x="0" y="0"/>
            <a:chExt cx="2926080" cy="519289"/>
          </a:xfrm>
        </p:grpSpPr>
        <p:sp>
          <p:nvSpPr>
            <p:cNvPr name="Freeform 8" id="8"/>
            <p:cNvSpPr/>
            <p:nvPr/>
          </p:nvSpPr>
          <p:spPr>
            <a:xfrm flipH="false" flipV="false" rot="0">
              <a:off x="0" y="0"/>
              <a:ext cx="2926080" cy="519289"/>
            </a:xfrm>
            <a:custGeom>
              <a:avLst/>
              <a:gdLst/>
              <a:ahLst/>
              <a:cxnLst/>
              <a:rect r="r" b="b" t="t" l="l"/>
              <a:pathLst>
                <a:path h="519289" w="2926080">
                  <a:moveTo>
                    <a:pt x="0" y="0"/>
                  </a:moveTo>
                  <a:lnTo>
                    <a:pt x="2926080" y="0"/>
                  </a:lnTo>
                  <a:lnTo>
                    <a:pt x="2926080" y="519289"/>
                  </a:lnTo>
                  <a:lnTo>
                    <a:pt x="0" y="519289"/>
                  </a:lnTo>
                  <a:close/>
                </a:path>
              </a:pathLst>
            </a:custGeom>
            <a:solidFill>
              <a:srgbClr val="000000">
                <a:alpha val="0"/>
              </a:srgbClr>
            </a:solidFill>
          </p:spPr>
        </p:sp>
        <p:sp>
          <p:nvSpPr>
            <p:cNvPr name="TextBox 9" id="9"/>
            <p:cNvSpPr txBox="true"/>
            <p:nvPr/>
          </p:nvSpPr>
          <p:spPr>
            <a:xfrm>
              <a:off x="0" y="-19050"/>
              <a:ext cx="2926080" cy="538339"/>
            </a:xfrm>
            <a:prstGeom prst="rect">
              <a:avLst/>
            </a:prstGeom>
          </p:spPr>
          <p:txBody>
            <a:bodyPr anchor="ctr" rtlCol="false" tIns="0" lIns="0" bIns="0" rIns="0"/>
            <a:lstStyle/>
            <a:p>
              <a:pPr algn="r">
                <a:lnSpc>
                  <a:spcPts val="1152"/>
                </a:lnSpc>
              </a:pPr>
              <a:r>
                <a:rPr lang="en-US" sz="960">
                  <a:solidFill>
                    <a:srgbClr val="898989"/>
                  </a:solidFill>
                  <a:latin typeface="Calibri (MS)"/>
                  <a:ea typeface="Calibri (MS)"/>
                  <a:cs typeface="Calibri (MS)"/>
                  <a:sym typeface="Calibri (MS)"/>
                </a:rPr>
                <a:t>6</a:t>
              </a:r>
            </a:p>
          </p:txBody>
        </p:sp>
      </p:grpSp>
      <p:sp>
        <p:nvSpPr>
          <p:cNvPr name="TextBox 10" id="10"/>
          <p:cNvSpPr txBox="true"/>
          <p:nvPr/>
        </p:nvSpPr>
        <p:spPr>
          <a:xfrm rot="0">
            <a:off x="731520" y="1276977"/>
            <a:ext cx="8351520" cy="5059045"/>
          </a:xfrm>
          <a:prstGeom prst="rect">
            <a:avLst/>
          </a:prstGeom>
        </p:spPr>
        <p:txBody>
          <a:bodyPr anchor="t" rtlCol="false" tIns="0" lIns="0" bIns="0" rIns="0">
            <a:spAutoFit/>
          </a:bodyPr>
          <a:lstStyle/>
          <a:p>
            <a:pPr algn="l" marL="474979" indent="-237490" lvl="1">
              <a:lnSpc>
                <a:spcPts val="3079"/>
              </a:lnSpc>
              <a:buAutoNum type="arabicPeriod" startAt="1"/>
            </a:pPr>
            <a:r>
              <a:rPr lang="en-US" sz="2199">
                <a:solidFill>
                  <a:srgbClr val="000000"/>
                </a:solidFill>
                <a:latin typeface="Canva Sans"/>
                <a:ea typeface="Canva Sans"/>
                <a:cs typeface="Canva Sans"/>
                <a:sym typeface="Canva Sans"/>
              </a:rPr>
              <a:t>Analyze user engagement to identify most active users and improve retention.</a:t>
            </a:r>
          </a:p>
          <a:p>
            <a:pPr algn="l" marL="474979" indent="-237490" lvl="1">
              <a:lnSpc>
                <a:spcPts val="3079"/>
              </a:lnSpc>
              <a:buAutoNum type="arabicPeriod" startAt="1"/>
            </a:pPr>
            <a:r>
              <a:rPr lang="en-US" sz="2199">
                <a:solidFill>
                  <a:srgbClr val="000000"/>
                </a:solidFill>
                <a:latin typeface="Canva Sans"/>
                <a:ea typeface="Canva Sans"/>
                <a:cs typeface="Canva Sans"/>
                <a:sym typeface="Canva Sans"/>
              </a:rPr>
              <a:t>Evaluate movie and theater performance for better scheduling and marketing.</a:t>
            </a:r>
          </a:p>
          <a:p>
            <a:pPr algn="l" marL="474979" indent="-237490" lvl="1">
              <a:lnSpc>
                <a:spcPts val="3079"/>
              </a:lnSpc>
              <a:buAutoNum type="arabicPeriod" startAt="1"/>
            </a:pPr>
            <a:r>
              <a:rPr lang="en-US" sz="2199">
                <a:solidFill>
                  <a:srgbClr val="000000"/>
                </a:solidFill>
                <a:latin typeface="Canva Sans"/>
                <a:ea typeface="Canva Sans"/>
                <a:cs typeface="Canva Sans"/>
                <a:sym typeface="Canva Sans"/>
              </a:rPr>
              <a:t>Track revenue generation across months, users, and payment methods.</a:t>
            </a:r>
          </a:p>
          <a:p>
            <a:pPr algn="l" marL="474979" indent="-237490" lvl="1">
              <a:lnSpc>
                <a:spcPts val="3079"/>
              </a:lnSpc>
              <a:buAutoNum type="arabicPeriod" startAt="1"/>
            </a:pPr>
            <a:r>
              <a:rPr lang="en-US" sz="2199">
                <a:solidFill>
                  <a:srgbClr val="000000"/>
                </a:solidFill>
                <a:latin typeface="Canva Sans"/>
                <a:ea typeface="Canva Sans"/>
                <a:cs typeface="Canva Sans"/>
                <a:sym typeface="Canva Sans"/>
              </a:rPr>
              <a:t>Study seat utilization to align pricing strategy with demand.</a:t>
            </a:r>
          </a:p>
          <a:p>
            <a:pPr algn="l" marL="474979" indent="-237490" lvl="1">
              <a:lnSpc>
                <a:spcPts val="3079"/>
              </a:lnSpc>
              <a:buAutoNum type="arabicPeriod" startAt="1"/>
            </a:pPr>
            <a:r>
              <a:rPr lang="en-US" sz="2199">
                <a:solidFill>
                  <a:srgbClr val="000000"/>
                </a:solidFill>
                <a:latin typeface="Canva Sans"/>
                <a:ea typeface="Canva Sans"/>
                <a:cs typeface="Canva Sans"/>
                <a:sym typeface="Canva Sans"/>
              </a:rPr>
              <a:t>Assess payment system reliability by identifying transaction failures.</a:t>
            </a:r>
          </a:p>
          <a:p>
            <a:pPr algn="l" marL="474979" indent="-237490" lvl="1">
              <a:lnSpc>
                <a:spcPts val="3079"/>
              </a:lnSpc>
              <a:buAutoNum type="arabicPeriod" startAt="1"/>
            </a:pPr>
            <a:r>
              <a:rPr lang="en-US" sz="2199">
                <a:solidFill>
                  <a:srgbClr val="000000"/>
                </a:solidFill>
                <a:latin typeface="Canva Sans"/>
                <a:ea typeface="Canva Sans"/>
                <a:cs typeface="Canva Sans"/>
                <a:sym typeface="Canva Sans"/>
              </a:rPr>
              <a:t>Examine customer reviews and ratings to enhance content offerings.</a:t>
            </a:r>
          </a:p>
          <a:p>
            <a:pPr algn="l">
              <a:lnSpc>
                <a:spcPts val="3079"/>
              </a:lnSpc>
            </a:pPr>
          </a:p>
        </p:txBody>
      </p:sp>
      <p:sp>
        <p:nvSpPr>
          <p:cNvPr name="Freeform 11" id="11"/>
          <p:cNvSpPr/>
          <p:nvPr/>
        </p:nvSpPr>
        <p:spPr>
          <a:xfrm flipH="false" flipV="false" rot="0">
            <a:off x="2267579" y="427793"/>
            <a:ext cx="755863" cy="607454"/>
          </a:xfrm>
          <a:custGeom>
            <a:avLst/>
            <a:gdLst/>
            <a:ahLst/>
            <a:cxnLst/>
            <a:rect r="r" b="b" t="t" l="l"/>
            <a:pathLst>
              <a:path h="607454" w="755863">
                <a:moveTo>
                  <a:pt x="0" y="0"/>
                </a:moveTo>
                <a:lnTo>
                  <a:pt x="755863" y="0"/>
                </a:lnTo>
                <a:lnTo>
                  <a:pt x="755863" y="607454"/>
                </a:lnTo>
                <a:lnTo>
                  <a:pt x="0" y="60745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2" id="12"/>
          <p:cNvSpPr txBox="true"/>
          <p:nvPr/>
        </p:nvSpPr>
        <p:spPr>
          <a:xfrm rot="0">
            <a:off x="3221772" y="268245"/>
            <a:ext cx="3310057" cy="863600"/>
          </a:xfrm>
          <a:prstGeom prst="rect">
            <a:avLst/>
          </a:prstGeom>
        </p:spPr>
        <p:txBody>
          <a:bodyPr anchor="t" rtlCol="false" tIns="0" lIns="0" bIns="0" rIns="0">
            <a:spAutoFit/>
          </a:bodyPr>
          <a:lstStyle/>
          <a:p>
            <a:pPr algn="ctr">
              <a:lnSpc>
                <a:spcPts val="7000"/>
              </a:lnSpc>
            </a:pPr>
            <a:r>
              <a:rPr lang="en-US" sz="5000" b="true">
                <a:solidFill>
                  <a:srgbClr val="000000"/>
                </a:solidFill>
                <a:latin typeface="Canva Sans Bold"/>
                <a:ea typeface="Canva Sans Bold"/>
                <a:cs typeface="Canva Sans Bold"/>
                <a:sym typeface="Canva Sans Bold"/>
              </a:rPr>
              <a:t>Objectives</a:t>
            </a:r>
          </a:p>
        </p:txBody>
      </p:sp>
      <p:grpSp>
        <p:nvGrpSpPr>
          <p:cNvPr name="Group 13" id="13"/>
          <p:cNvGrpSpPr/>
          <p:nvPr/>
        </p:nvGrpSpPr>
        <p:grpSpPr>
          <a:xfrm rot="0">
            <a:off x="670560" y="6780108"/>
            <a:ext cx="2194560" cy="389467"/>
            <a:chOff x="0" y="0"/>
            <a:chExt cx="2926080" cy="519289"/>
          </a:xfrm>
        </p:grpSpPr>
        <p:sp>
          <p:nvSpPr>
            <p:cNvPr name="Freeform 14" id="14"/>
            <p:cNvSpPr/>
            <p:nvPr/>
          </p:nvSpPr>
          <p:spPr>
            <a:xfrm flipH="false" flipV="false" rot="0">
              <a:off x="0" y="0"/>
              <a:ext cx="2926080" cy="519289"/>
            </a:xfrm>
            <a:custGeom>
              <a:avLst/>
              <a:gdLst/>
              <a:ahLst/>
              <a:cxnLst/>
              <a:rect r="r" b="b" t="t" l="l"/>
              <a:pathLst>
                <a:path h="519289" w="2926080">
                  <a:moveTo>
                    <a:pt x="0" y="0"/>
                  </a:moveTo>
                  <a:lnTo>
                    <a:pt x="2926080" y="0"/>
                  </a:lnTo>
                  <a:lnTo>
                    <a:pt x="2926080" y="519289"/>
                  </a:lnTo>
                  <a:lnTo>
                    <a:pt x="0" y="519289"/>
                  </a:lnTo>
                  <a:close/>
                </a:path>
              </a:pathLst>
            </a:custGeom>
            <a:solidFill>
              <a:srgbClr val="000000">
                <a:alpha val="0"/>
              </a:srgbClr>
            </a:solidFill>
          </p:spPr>
        </p:sp>
        <p:sp>
          <p:nvSpPr>
            <p:cNvPr name="TextBox 15" id="15"/>
            <p:cNvSpPr txBox="true"/>
            <p:nvPr/>
          </p:nvSpPr>
          <p:spPr>
            <a:xfrm>
              <a:off x="0" y="-19050"/>
              <a:ext cx="2926080" cy="538339"/>
            </a:xfrm>
            <a:prstGeom prst="rect">
              <a:avLst/>
            </a:prstGeom>
          </p:spPr>
          <p:txBody>
            <a:bodyPr anchor="ctr" rtlCol="false" tIns="0" lIns="0" bIns="0" rIns="0"/>
            <a:lstStyle/>
            <a:p>
              <a:pPr algn="l">
                <a:lnSpc>
                  <a:spcPts val="1152"/>
                </a:lnSpc>
              </a:pPr>
              <a:r>
                <a:rPr lang="en-US" sz="960">
                  <a:solidFill>
                    <a:srgbClr val="898989"/>
                  </a:solidFill>
                  <a:latin typeface="Calibri (MS)"/>
                  <a:ea typeface="Calibri (MS)"/>
                  <a:cs typeface="Calibri (MS)"/>
                  <a:sym typeface="Calibri (MS)"/>
                </a:rPr>
                <a:t>4-11-25</a:t>
              </a:r>
            </a:p>
          </p:txBody>
        </p:sp>
      </p:gr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7261054" y="155516"/>
            <a:ext cx="2306267" cy="435009"/>
            <a:chOff x="0" y="0"/>
            <a:chExt cx="3075022" cy="580012"/>
          </a:xfrm>
        </p:grpSpPr>
        <p:sp>
          <p:nvSpPr>
            <p:cNvPr name="Freeform 3" id="3"/>
            <p:cNvSpPr/>
            <p:nvPr/>
          </p:nvSpPr>
          <p:spPr>
            <a:xfrm flipH="false" flipV="false" rot="0">
              <a:off x="0" y="0"/>
              <a:ext cx="3075051" cy="580009"/>
            </a:xfrm>
            <a:custGeom>
              <a:avLst/>
              <a:gdLst/>
              <a:ahLst/>
              <a:cxnLst/>
              <a:rect r="r" b="b" t="t" l="l"/>
              <a:pathLst>
                <a:path h="580009" w="3075051">
                  <a:moveTo>
                    <a:pt x="0" y="0"/>
                  </a:moveTo>
                  <a:lnTo>
                    <a:pt x="3075051" y="0"/>
                  </a:lnTo>
                  <a:lnTo>
                    <a:pt x="3075051" y="580009"/>
                  </a:lnTo>
                  <a:lnTo>
                    <a:pt x="0" y="580009"/>
                  </a:lnTo>
                  <a:lnTo>
                    <a:pt x="0" y="0"/>
                  </a:lnTo>
                  <a:close/>
                </a:path>
              </a:pathLst>
            </a:custGeom>
            <a:blipFill>
              <a:blip r:embed="rId2"/>
              <a:stretch>
                <a:fillRect l="0" t="0" r="0" b="0"/>
              </a:stretch>
            </a:blipFill>
          </p:spPr>
        </p:sp>
      </p:grpSp>
      <p:grpSp>
        <p:nvGrpSpPr>
          <p:cNvPr name="Group 4" id="4"/>
          <p:cNvGrpSpPr/>
          <p:nvPr/>
        </p:nvGrpSpPr>
        <p:grpSpPr>
          <a:xfrm rot="0">
            <a:off x="3489697" y="6780108"/>
            <a:ext cx="3291840" cy="389467"/>
            <a:chOff x="0" y="0"/>
            <a:chExt cx="4389120" cy="519289"/>
          </a:xfrm>
        </p:grpSpPr>
        <p:sp>
          <p:nvSpPr>
            <p:cNvPr name="Freeform 5" id="5"/>
            <p:cNvSpPr/>
            <p:nvPr/>
          </p:nvSpPr>
          <p:spPr>
            <a:xfrm flipH="false" flipV="false" rot="0">
              <a:off x="0" y="0"/>
              <a:ext cx="4389120" cy="519289"/>
            </a:xfrm>
            <a:custGeom>
              <a:avLst/>
              <a:gdLst/>
              <a:ahLst/>
              <a:cxnLst/>
              <a:rect r="r" b="b" t="t" l="l"/>
              <a:pathLst>
                <a:path h="519289" w="4389120">
                  <a:moveTo>
                    <a:pt x="0" y="0"/>
                  </a:moveTo>
                  <a:lnTo>
                    <a:pt x="4389120" y="0"/>
                  </a:lnTo>
                  <a:lnTo>
                    <a:pt x="4389120" y="519289"/>
                  </a:lnTo>
                  <a:lnTo>
                    <a:pt x="0" y="519289"/>
                  </a:lnTo>
                  <a:close/>
                </a:path>
              </a:pathLst>
            </a:custGeom>
            <a:solidFill>
              <a:srgbClr val="000000">
                <a:alpha val="0"/>
              </a:srgbClr>
            </a:solidFill>
          </p:spPr>
        </p:sp>
        <p:sp>
          <p:nvSpPr>
            <p:cNvPr name="TextBox 6" id="6"/>
            <p:cNvSpPr txBox="true"/>
            <p:nvPr/>
          </p:nvSpPr>
          <p:spPr>
            <a:xfrm>
              <a:off x="0" y="-19050"/>
              <a:ext cx="4389120" cy="538339"/>
            </a:xfrm>
            <a:prstGeom prst="rect">
              <a:avLst/>
            </a:prstGeom>
          </p:spPr>
          <p:txBody>
            <a:bodyPr anchor="ctr" rtlCol="false" tIns="0" lIns="0" bIns="0" rIns="0"/>
            <a:lstStyle/>
            <a:p>
              <a:pPr algn="ctr">
                <a:lnSpc>
                  <a:spcPts val="1152"/>
                </a:lnSpc>
              </a:pPr>
              <a:r>
                <a:rPr lang="en-US" sz="960">
                  <a:solidFill>
                    <a:srgbClr val="898989"/>
                  </a:solidFill>
                  <a:latin typeface="Calibri (MS)"/>
                  <a:ea typeface="Calibri (MS)"/>
                  <a:cs typeface="Calibri (MS)"/>
                  <a:sym typeface="Calibri (MS)"/>
                </a:rPr>
                <a:t>Department of Artificial Intelligence &amp; Machine Learning</a:t>
              </a:r>
            </a:p>
          </p:txBody>
        </p:sp>
      </p:grpSp>
      <p:grpSp>
        <p:nvGrpSpPr>
          <p:cNvPr name="Group 7" id="7"/>
          <p:cNvGrpSpPr/>
          <p:nvPr/>
        </p:nvGrpSpPr>
        <p:grpSpPr>
          <a:xfrm rot="0">
            <a:off x="7460519" y="6773259"/>
            <a:ext cx="2194560" cy="389467"/>
            <a:chOff x="0" y="0"/>
            <a:chExt cx="2926080" cy="519289"/>
          </a:xfrm>
        </p:grpSpPr>
        <p:sp>
          <p:nvSpPr>
            <p:cNvPr name="Freeform 8" id="8"/>
            <p:cNvSpPr/>
            <p:nvPr/>
          </p:nvSpPr>
          <p:spPr>
            <a:xfrm flipH="false" flipV="false" rot="0">
              <a:off x="0" y="0"/>
              <a:ext cx="2926080" cy="519289"/>
            </a:xfrm>
            <a:custGeom>
              <a:avLst/>
              <a:gdLst/>
              <a:ahLst/>
              <a:cxnLst/>
              <a:rect r="r" b="b" t="t" l="l"/>
              <a:pathLst>
                <a:path h="519289" w="2926080">
                  <a:moveTo>
                    <a:pt x="0" y="0"/>
                  </a:moveTo>
                  <a:lnTo>
                    <a:pt x="2926080" y="0"/>
                  </a:lnTo>
                  <a:lnTo>
                    <a:pt x="2926080" y="519289"/>
                  </a:lnTo>
                  <a:lnTo>
                    <a:pt x="0" y="519289"/>
                  </a:lnTo>
                  <a:close/>
                </a:path>
              </a:pathLst>
            </a:custGeom>
            <a:solidFill>
              <a:srgbClr val="000000">
                <a:alpha val="0"/>
              </a:srgbClr>
            </a:solidFill>
          </p:spPr>
        </p:sp>
        <p:sp>
          <p:nvSpPr>
            <p:cNvPr name="TextBox 9" id="9"/>
            <p:cNvSpPr txBox="true"/>
            <p:nvPr/>
          </p:nvSpPr>
          <p:spPr>
            <a:xfrm>
              <a:off x="0" y="-19050"/>
              <a:ext cx="2926080" cy="538339"/>
            </a:xfrm>
            <a:prstGeom prst="rect">
              <a:avLst/>
            </a:prstGeom>
          </p:spPr>
          <p:txBody>
            <a:bodyPr anchor="ctr" rtlCol="false" tIns="0" lIns="0" bIns="0" rIns="0"/>
            <a:lstStyle/>
            <a:p>
              <a:pPr algn="r">
                <a:lnSpc>
                  <a:spcPts val="1152"/>
                </a:lnSpc>
              </a:pPr>
              <a:r>
                <a:rPr lang="en-US" sz="960">
                  <a:solidFill>
                    <a:srgbClr val="898989"/>
                  </a:solidFill>
                  <a:latin typeface="Calibri (MS)"/>
                  <a:ea typeface="Calibri (MS)"/>
                  <a:cs typeface="Calibri (MS)"/>
                  <a:sym typeface="Calibri (MS)"/>
                </a:rPr>
                <a:t>7</a:t>
              </a:r>
            </a:p>
          </p:txBody>
        </p:sp>
      </p:grpSp>
      <p:sp>
        <p:nvSpPr>
          <p:cNvPr name="TextBox 10" id="10"/>
          <p:cNvSpPr txBox="true"/>
          <p:nvPr/>
        </p:nvSpPr>
        <p:spPr>
          <a:xfrm rot="0">
            <a:off x="2805708" y="-83375"/>
            <a:ext cx="4142184" cy="863600"/>
          </a:xfrm>
          <a:prstGeom prst="rect">
            <a:avLst/>
          </a:prstGeom>
        </p:spPr>
        <p:txBody>
          <a:bodyPr anchor="t" rtlCol="false" tIns="0" lIns="0" bIns="0" rIns="0">
            <a:spAutoFit/>
          </a:bodyPr>
          <a:lstStyle/>
          <a:p>
            <a:pPr algn="ctr">
              <a:lnSpc>
                <a:spcPts val="7000"/>
              </a:lnSpc>
            </a:pPr>
            <a:r>
              <a:rPr lang="en-US" sz="5000" b="true">
                <a:solidFill>
                  <a:srgbClr val="000000"/>
                </a:solidFill>
                <a:latin typeface="Canva Sans Bold"/>
                <a:ea typeface="Canva Sans Bold"/>
                <a:cs typeface="Canva Sans Bold"/>
                <a:sym typeface="Canva Sans Bold"/>
              </a:rPr>
              <a:t>Methodology</a:t>
            </a:r>
          </a:p>
        </p:txBody>
      </p:sp>
      <p:grpSp>
        <p:nvGrpSpPr>
          <p:cNvPr name="Group 11" id="11"/>
          <p:cNvGrpSpPr/>
          <p:nvPr/>
        </p:nvGrpSpPr>
        <p:grpSpPr>
          <a:xfrm rot="0">
            <a:off x="910262" y="3825265"/>
            <a:ext cx="439465" cy="445471"/>
            <a:chOff x="0" y="0"/>
            <a:chExt cx="585953" cy="593961"/>
          </a:xfrm>
        </p:grpSpPr>
        <p:sp>
          <p:nvSpPr>
            <p:cNvPr name="Freeform 12" id="12"/>
            <p:cNvSpPr/>
            <p:nvPr/>
          </p:nvSpPr>
          <p:spPr>
            <a:xfrm flipH="false" flipV="false" rot="0">
              <a:off x="0" y="0"/>
              <a:ext cx="585953" cy="593961"/>
            </a:xfrm>
            <a:custGeom>
              <a:avLst/>
              <a:gdLst/>
              <a:ahLst/>
              <a:cxnLst/>
              <a:rect r="r" b="b" t="t" l="l"/>
              <a:pathLst>
                <a:path h="593961" w="585953">
                  <a:moveTo>
                    <a:pt x="0" y="0"/>
                  </a:moveTo>
                  <a:lnTo>
                    <a:pt x="585953" y="0"/>
                  </a:lnTo>
                  <a:lnTo>
                    <a:pt x="585953" y="593961"/>
                  </a:lnTo>
                  <a:lnTo>
                    <a:pt x="0" y="593961"/>
                  </a:lnTo>
                  <a:lnTo>
                    <a:pt x="0" y="0"/>
                  </a:lnTo>
                  <a:close/>
                </a:path>
              </a:pathLst>
            </a:custGeom>
            <a:blipFill>
              <a:blip r:embed="rId3">
                <a:extLst>
                  <a:ext uri="{96DAC541-7B7A-43D3-8B79-37D633B846F1}">
                    <asvg:svgBlip xmlns:asvg="http://schemas.microsoft.com/office/drawing/2016/SVG/main" r:embed="rId4"/>
                  </a:ext>
                </a:extLst>
              </a:blip>
              <a:stretch>
                <a:fillRect l="-683" t="0" r="-683" b="0"/>
              </a:stretch>
            </a:blipFill>
          </p:spPr>
        </p:sp>
        <p:sp>
          <p:nvSpPr>
            <p:cNvPr name="TextBox 13" id="13"/>
            <p:cNvSpPr txBox="true"/>
            <p:nvPr/>
          </p:nvSpPr>
          <p:spPr>
            <a:xfrm rot="0">
              <a:off x="56729" y="93077"/>
              <a:ext cx="472496" cy="428010"/>
            </a:xfrm>
            <a:prstGeom prst="rect">
              <a:avLst/>
            </a:prstGeom>
          </p:spPr>
          <p:txBody>
            <a:bodyPr anchor="t" rtlCol="false" tIns="0" lIns="0" bIns="0" rIns="0">
              <a:spAutoFit/>
            </a:bodyPr>
            <a:lstStyle/>
            <a:p>
              <a:pPr algn="ctr">
                <a:lnSpc>
                  <a:spcPts val="2729"/>
                </a:lnSpc>
              </a:pPr>
              <a:r>
                <a:rPr lang="en-US" sz="1949">
                  <a:solidFill>
                    <a:srgbClr val="FFFFFF"/>
                  </a:solidFill>
                  <a:latin typeface="League Spartan"/>
                  <a:ea typeface="League Spartan"/>
                  <a:cs typeface="League Spartan"/>
                  <a:sym typeface="League Spartan"/>
                </a:rPr>
                <a:t>1</a:t>
              </a:r>
            </a:p>
          </p:txBody>
        </p:sp>
      </p:grpSp>
      <p:grpSp>
        <p:nvGrpSpPr>
          <p:cNvPr name="Group 14" id="14"/>
          <p:cNvGrpSpPr/>
          <p:nvPr/>
        </p:nvGrpSpPr>
        <p:grpSpPr>
          <a:xfrm rot="0">
            <a:off x="2895675" y="3822271"/>
            <a:ext cx="439465" cy="445471"/>
            <a:chOff x="0" y="0"/>
            <a:chExt cx="585953" cy="593961"/>
          </a:xfrm>
        </p:grpSpPr>
        <p:sp>
          <p:nvSpPr>
            <p:cNvPr name="Freeform 15" id="15"/>
            <p:cNvSpPr/>
            <p:nvPr/>
          </p:nvSpPr>
          <p:spPr>
            <a:xfrm flipH="false" flipV="false" rot="0">
              <a:off x="0" y="0"/>
              <a:ext cx="585953" cy="593961"/>
            </a:xfrm>
            <a:custGeom>
              <a:avLst/>
              <a:gdLst/>
              <a:ahLst/>
              <a:cxnLst/>
              <a:rect r="r" b="b" t="t" l="l"/>
              <a:pathLst>
                <a:path h="593961" w="585953">
                  <a:moveTo>
                    <a:pt x="0" y="0"/>
                  </a:moveTo>
                  <a:lnTo>
                    <a:pt x="585953" y="0"/>
                  </a:lnTo>
                  <a:lnTo>
                    <a:pt x="585953" y="593961"/>
                  </a:lnTo>
                  <a:lnTo>
                    <a:pt x="0" y="593961"/>
                  </a:lnTo>
                  <a:lnTo>
                    <a:pt x="0" y="0"/>
                  </a:lnTo>
                  <a:close/>
                </a:path>
              </a:pathLst>
            </a:custGeom>
            <a:blipFill>
              <a:blip r:embed="rId5">
                <a:extLst>
                  <a:ext uri="{96DAC541-7B7A-43D3-8B79-37D633B846F1}">
                    <asvg:svgBlip xmlns:asvg="http://schemas.microsoft.com/office/drawing/2016/SVG/main" r:embed="rId6"/>
                  </a:ext>
                </a:extLst>
              </a:blip>
              <a:stretch>
                <a:fillRect l="-683" t="0" r="-683" b="0"/>
              </a:stretch>
            </a:blipFill>
          </p:spPr>
        </p:sp>
        <p:sp>
          <p:nvSpPr>
            <p:cNvPr name="TextBox 16" id="16"/>
            <p:cNvSpPr txBox="true"/>
            <p:nvPr/>
          </p:nvSpPr>
          <p:spPr>
            <a:xfrm rot="0">
              <a:off x="16663" y="93077"/>
              <a:ext cx="552627" cy="428010"/>
            </a:xfrm>
            <a:prstGeom prst="rect">
              <a:avLst/>
            </a:prstGeom>
          </p:spPr>
          <p:txBody>
            <a:bodyPr anchor="t" rtlCol="false" tIns="0" lIns="0" bIns="0" rIns="0">
              <a:spAutoFit/>
            </a:bodyPr>
            <a:lstStyle/>
            <a:p>
              <a:pPr algn="ctr">
                <a:lnSpc>
                  <a:spcPts val="2729"/>
                </a:lnSpc>
              </a:pPr>
              <a:r>
                <a:rPr lang="en-US" sz="1949">
                  <a:solidFill>
                    <a:srgbClr val="FFFFFF"/>
                  </a:solidFill>
                  <a:latin typeface="League Spartan"/>
                  <a:ea typeface="League Spartan"/>
                  <a:cs typeface="League Spartan"/>
                  <a:sym typeface="League Spartan"/>
                </a:rPr>
                <a:t>2</a:t>
              </a:r>
            </a:p>
          </p:txBody>
        </p:sp>
      </p:grpSp>
      <p:grpSp>
        <p:nvGrpSpPr>
          <p:cNvPr name="Group 17" id="17"/>
          <p:cNvGrpSpPr/>
          <p:nvPr/>
        </p:nvGrpSpPr>
        <p:grpSpPr>
          <a:xfrm rot="0">
            <a:off x="4746862" y="3784832"/>
            <a:ext cx="439465" cy="445471"/>
            <a:chOff x="0" y="0"/>
            <a:chExt cx="585953" cy="593961"/>
          </a:xfrm>
        </p:grpSpPr>
        <p:sp>
          <p:nvSpPr>
            <p:cNvPr name="Freeform 18" id="18"/>
            <p:cNvSpPr/>
            <p:nvPr/>
          </p:nvSpPr>
          <p:spPr>
            <a:xfrm flipH="false" flipV="false" rot="0">
              <a:off x="0" y="0"/>
              <a:ext cx="585953" cy="593961"/>
            </a:xfrm>
            <a:custGeom>
              <a:avLst/>
              <a:gdLst/>
              <a:ahLst/>
              <a:cxnLst/>
              <a:rect r="r" b="b" t="t" l="l"/>
              <a:pathLst>
                <a:path h="593961" w="585953">
                  <a:moveTo>
                    <a:pt x="0" y="0"/>
                  </a:moveTo>
                  <a:lnTo>
                    <a:pt x="585953" y="0"/>
                  </a:lnTo>
                  <a:lnTo>
                    <a:pt x="585953" y="593961"/>
                  </a:lnTo>
                  <a:lnTo>
                    <a:pt x="0" y="593961"/>
                  </a:lnTo>
                  <a:lnTo>
                    <a:pt x="0" y="0"/>
                  </a:lnTo>
                  <a:close/>
                </a:path>
              </a:pathLst>
            </a:custGeom>
            <a:blipFill>
              <a:blip r:embed="rId7">
                <a:extLst>
                  <a:ext uri="{96DAC541-7B7A-43D3-8B79-37D633B846F1}">
                    <asvg:svgBlip xmlns:asvg="http://schemas.microsoft.com/office/drawing/2016/SVG/main" r:embed="rId8"/>
                  </a:ext>
                </a:extLst>
              </a:blip>
              <a:stretch>
                <a:fillRect l="-683" t="0" r="-683" b="0"/>
              </a:stretch>
            </a:blipFill>
          </p:spPr>
        </p:sp>
        <p:sp>
          <p:nvSpPr>
            <p:cNvPr name="TextBox 19" id="19"/>
            <p:cNvSpPr txBox="true"/>
            <p:nvPr/>
          </p:nvSpPr>
          <p:spPr>
            <a:xfrm rot="0">
              <a:off x="16663" y="135707"/>
              <a:ext cx="552627" cy="428010"/>
            </a:xfrm>
            <a:prstGeom prst="rect">
              <a:avLst/>
            </a:prstGeom>
          </p:spPr>
          <p:txBody>
            <a:bodyPr anchor="t" rtlCol="false" tIns="0" lIns="0" bIns="0" rIns="0">
              <a:spAutoFit/>
            </a:bodyPr>
            <a:lstStyle/>
            <a:p>
              <a:pPr algn="ctr">
                <a:lnSpc>
                  <a:spcPts val="2729"/>
                </a:lnSpc>
              </a:pPr>
              <a:r>
                <a:rPr lang="en-US" sz="1949">
                  <a:solidFill>
                    <a:srgbClr val="FFFFFF"/>
                  </a:solidFill>
                  <a:latin typeface="League Spartan"/>
                  <a:ea typeface="League Spartan"/>
                  <a:cs typeface="League Spartan"/>
                  <a:sym typeface="League Spartan"/>
                </a:rPr>
                <a:t>3</a:t>
              </a:r>
            </a:p>
          </p:txBody>
        </p:sp>
      </p:grpSp>
      <p:grpSp>
        <p:nvGrpSpPr>
          <p:cNvPr name="Group 20" id="20"/>
          <p:cNvGrpSpPr/>
          <p:nvPr/>
        </p:nvGrpSpPr>
        <p:grpSpPr>
          <a:xfrm rot="0">
            <a:off x="6598050" y="3784832"/>
            <a:ext cx="439465" cy="445471"/>
            <a:chOff x="0" y="0"/>
            <a:chExt cx="585953" cy="593961"/>
          </a:xfrm>
        </p:grpSpPr>
        <p:sp>
          <p:nvSpPr>
            <p:cNvPr name="Freeform 21" id="21"/>
            <p:cNvSpPr/>
            <p:nvPr/>
          </p:nvSpPr>
          <p:spPr>
            <a:xfrm flipH="false" flipV="false" rot="0">
              <a:off x="0" y="0"/>
              <a:ext cx="585953" cy="593961"/>
            </a:xfrm>
            <a:custGeom>
              <a:avLst/>
              <a:gdLst/>
              <a:ahLst/>
              <a:cxnLst/>
              <a:rect r="r" b="b" t="t" l="l"/>
              <a:pathLst>
                <a:path h="593961" w="585953">
                  <a:moveTo>
                    <a:pt x="0" y="0"/>
                  </a:moveTo>
                  <a:lnTo>
                    <a:pt x="585953" y="0"/>
                  </a:lnTo>
                  <a:lnTo>
                    <a:pt x="585953" y="593961"/>
                  </a:lnTo>
                  <a:lnTo>
                    <a:pt x="0" y="593961"/>
                  </a:lnTo>
                  <a:lnTo>
                    <a:pt x="0" y="0"/>
                  </a:lnTo>
                  <a:close/>
                </a:path>
              </a:pathLst>
            </a:custGeom>
            <a:blipFill>
              <a:blip r:embed="rId9">
                <a:extLst>
                  <a:ext uri="{96DAC541-7B7A-43D3-8B79-37D633B846F1}">
                    <asvg:svgBlip xmlns:asvg="http://schemas.microsoft.com/office/drawing/2016/SVG/main" r:embed="rId10"/>
                  </a:ext>
                </a:extLst>
              </a:blip>
              <a:stretch>
                <a:fillRect l="-683" t="0" r="-683" b="0"/>
              </a:stretch>
            </a:blipFill>
          </p:spPr>
        </p:sp>
        <p:sp>
          <p:nvSpPr>
            <p:cNvPr name="TextBox 22" id="22"/>
            <p:cNvSpPr txBox="true"/>
            <p:nvPr/>
          </p:nvSpPr>
          <p:spPr>
            <a:xfrm rot="0">
              <a:off x="16663" y="128419"/>
              <a:ext cx="552627" cy="428010"/>
            </a:xfrm>
            <a:prstGeom prst="rect">
              <a:avLst/>
            </a:prstGeom>
          </p:spPr>
          <p:txBody>
            <a:bodyPr anchor="t" rtlCol="false" tIns="0" lIns="0" bIns="0" rIns="0">
              <a:spAutoFit/>
            </a:bodyPr>
            <a:lstStyle/>
            <a:p>
              <a:pPr algn="ctr">
                <a:lnSpc>
                  <a:spcPts val="2729"/>
                </a:lnSpc>
              </a:pPr>
              <a:r>
                <a:rPr lang="en-US" sz="1949">
                  <a:solidFill>
                    <a:srgbClr val="FFFFFF"/>
                  </a:solidFill>
                  <a:latin typeface="League Spartan"/>
                  <a:ea typeface="League Spartan"/>
                  <a:cs typeface="League Spartan"/>
                  <a:sym typeface="League Spartan"/>
                </a:rPr>
                <a:t>4</a:t>
              </a:r>
            </a:p>
          </p:txBody>
        </p:sp>
      </p:grpSp>
      <p:grpSp>
        <p:nvGrpSpPr>
          <p:cNvPr name="Group 23" id="23"/>
          <p:cNvGrpSpPr/>
          <p:nvPr/>
        </p:nvGrpSpPr>
        <p:grpSpPr>
          <a:xfrm rot="0">
            <a:off x="8449237" y="3784832"/>
            <a:ext cx="439465" cy="445471"/>
            <a:chOff x="0" y="0"/>
            <a:chExt cx="585953" cy="593961"/>
          </a:xfrm>
        </p:grpSpPr>
        <p:sp>
          <p:nvSpPr>
            <p:cNvPr name="Freeform 24" id="24"/>
            <p:cNvSpPr/>
            <p:nvPr/>
          </p:nvSpPr>
          <p:spPr>
            <a:xfrm flipH="false" flipV="false" rot="0">
              <a:off x="0" y="0"/>
              <a:ext cx="585953" cy="593961"/>
            </a:xfrm>
            <a:custGeom>
              <a:avLst/>
              <a:gdLst/>
              <a:ahLst/>
              <a:cxnLst/>
              <a:rect r="r" b="b" t="t" l="l"/>
              <a:pathLst>
                <a:path h="593961" w="585953">
                  <a:moveTo>
                    <a:pt x="0" y="0"/>
                  </a:moveTo>
                  <a:lnTo>
                    <a:pt x="585953" y="0"/>
                  </a:lnTo>
                  <a:lnTo>
                    <a:pt x="585953" y="593961"/>
                  </a:lnTo>
                  <a:lnTo>
                    <a:pt x="0" y="593961"/>
                  </a:lnTo>
                  <a:lnTo>
                    <a:pt x="0" y="0"/>
                  </a:lnTo>
                  <a:close/>
                </a:path>
              </a:pathLst>
            </a:custGeom>
            <a:blipFill>
              <a:blip r:embed="rId11">
                <a:extLst>
                  <a:ext uri="{96DAC541-7B7A-43D3-8B79-37D633B846F1}">
                    <asvg:svgBlip xmlns:asvg="http://schemas.microsoft.com/office/drawing/2016/SVG/main" r:embed="rId12"/>
                  </a:ext>
                </a:extLst>
              </a:blip>
              <a:stretch>
                <a:fillRect l="-683" t="0" r="-683" b="0"/>
              </a:stretch>
            </a:blipFill>
          </p:spPr>
        </p:sp>
        <p:sp>
          <p:nvSpPr>
            <p:cNvPr name="TextBox 25" id="25"/>
            <p:cNvSpPr txBox="true"/>
            <p:nvPr/>
          </p:nvSpPr>
          <p:spPr>
            <a:xfrm rot="0">
              <a:off x="16663" y="121131"/>
              <a:ext cx="552627" cy="428010"/>
            </a:xfrm>
            <a:prstGeom prst="rect">
              <a:avLst/>
            </a:prstGeom>
          </p:spPr>
          <p:txBody>
            <a:bodyPr anchor="t" rtlCol="false" tIns="0" lIns="0" bIns="0" rIns="0">
              <a:spAutoFit/>
            </a:bodyPr>
            <a:lstStyle/>
            <a:p>
              <a:pPr algn="ctr">
                <a:lnSpc>
                  <a:spcPts val="2729"/>
                </a:lnSpc>
              </a:pPr>
              <a:r>
                <a:rPr lang="en-US" sz="1949">
                  <a:solidFill>
                    <a:srgbClr val="FFFFFF"/>
                  </a:solidFill>
                  <a:latin typeface="League Spartan"/>
                  <a:ea typeface="League Spartan"/>
                  <a:cs typeface="League Spartan"/>
                  <a:sym typeface="League Spartan"/>
                </a:rPr>
                <a:t>5</a:t>
              </a:r>
            </a:p>
          </p:txBody>
        </p:sp>
      </p:grpSp>
      <p:sp>
        <p:nvSpPr>
          <p:cNvPr name="TextBox 26" id="26"/>
          <p:cNvSpPr txBox="true"/>
          <p:nvPr/>
        </p:nvSpPr>
        <p:spPr>
          <a:xfrm rot="0">
            <a:off x="262661" y="4334027"/>
            <a:ext cx="1765685" cy="198120"/>
          </a:xfrm>
          <a:prstGeom prst="rect">
            <a:avLst/>
          </a:prstGeom>
        </p:spPr>
        <p:txBody>
          <a:bodyPr anchor="t" rtlCol="false" tIns="0" lIns="0" bIns="0" rIns="0">
            <a:spAutoFit/>
          </a:bodyPr>
          <a:lstStyle/>
          <a:p>
            <a:pPr algn="ctr">
              <a:lnSpc>
                <a:spcPts val="1679"/>
              </a:lnSpc>
            </a:pPr>
            <a:r>
              <a:rPr lang="en-US" sz="1200">
                <a:solidFill>
                  <a:srgbClr val="000000"/>
                </a:solidFill>
                <a:latin typeface="League Spartan"/>
                <a:ea typeface="League Spartan"/>
                <a:cs typeface="League Spartan"/>
                <a:sym typeface="League Spartan"/>
              </a:rPr>
              <a:t>DATA COLLECTION </a:t>
            </a:r>
          </a:p>
        </p:txBody>
      </p:sp>
      <p:sp>
        <p:nvSpPr>
          <p:cNvPr name="TextBox 27" id="27"/>
          <p:cNvSpPr txBox="true"/>
          <p:nvPr/>
        </p:nvSpPr>
        <p:spPr>
          <a:xfrm rot="0">
            <a:off x="244083" y="4631436"/>
            <a:ext cx="1771825" cy="784113"/>
          </a:xfrm>
          <a:prstGeom prst="rect">
            <a:avLst/>
          </a:prstGeom>
        </p:spPr>
        <p:txBody>
          <a:bodyPr anchor="t" rtlCol="false" tIns="0" lIns="0" bIns="0" rIns="0">
            <a:spAutoFit/>
          </a:bodyPr>
          <a:lstStyle/>
          <a:p>
            <a:pPr algn="ctr">
              <a:lnSpc>
                <a:spcPts val="1222"/>
              </a:lnSpc>
            </a:pPr>
            <a:r>
              <a:rPr lang="en-US" sz="1018">
                <a:solidFill>
                  <a:srgbClr val="000000"/>
                </a:solidFill>
                <a:latin typeface="ABeeZee"/>
                <a:ea typeface="ABeeZee"/>
                <a:cs typeface="ABeeZee"/>
                <a:sym typeface="ABeeZee"/>
              </a:rPr>
              <a:t>Gathe</a:t>
            </a:r>
            <a:r>
              <a:rPr lang="en-US" sz="1018">
                <a:solidFill>
                  <a:srgbClr val="000000"/>
                </a:solidFill>
                <a:latin typeface="ABeeZee"/>
                <a:ea typeface="ABeeZee"/>
                <a:cs typeface="ABeeZee"/>
                <a:sym typeface="ABeeZee"/>
              </a:rPr>
              <a:t>red sample BookMyShow dataset containing user, movie, theater, booking, payment, and review data.</a:t>
            </a:r>
          </a:p>
        </p:txBody>
      </p:sp>
      <p:sp>
        <p:nvSpPr>
          <p:cNvPr name="TextBox 28" id="28"/>
          <p:cNvSpPr txBox="true"/>
          <p:nvPr/>
        </p:nvSpPr>
        <p:spPr>
          <a:xfrm rot="0">
            <a:off x="2248074" y="4331032"/>
            <a:ext cx="1765685" cy="198120"/>
          </a:xfrm>
          <a:prstGeom prst="rect">
            <a:avLst/>
          </a:prstGeom>
        </p:spPr>
        <p:txBody>
          <a:bodyPr anchor="t" rtlCol="false" tIns="0" lIns="0" bIns="0" rIns="0">
            <a:spAutoFit/>
          </a:bodyPr>
          <a:lstStyle/>
          <a:p>
            <a:pPr algn="ctr">
              <a:lnSpc>
                <a:spcPts val="1679"/>
              </a:lnSpc>
            </a:pPr>
            <a:r>
              <a:rPr lang="en-US" sz="1200">
                <a:solidFill>
                  <a:srgbClr val="000000"/>
                </a:solidFill>
                <a:latin typeface="League Spartan"/>
                <a:ea typeface="League Spartan"/>
                <a:cs typeface="League Spartan"/>
                <a:sym typeface="League Spartan"/>
              </a:rPr>
              <a:t>DATABASE DESIGN</a:t>
            </a:r>
          </a:p>
        </p:txBody>
      </p:sp>
      <p:sp>
        <p:nvSpPr>
          <p:cNvPr name="TextBox 29" id="29"/>
          <p:cNvSpPr txBox="true"/>
          <p:nvPr/>
        </p:nvSpPr>
        <p:spPr>
          <a:xfrm rot="0">
            <a:off x="2327715" y="4644840"/>
            <a:ext cx="1606403" cy="923925"/>
          </a:xfrm>
          <a:prstGeom prst="rect">
            <a:avLst/>
          </a:prstGeom>
        </p:spPr>
        <p:txBody>
          <a:bodyPr anchor="t" rtlCol="false" tIns="0" lIns="0" bIns="0" rIns="0">
            <a:spAutoFit/>
          </a:bodyPr>
          <a:lstStyle/>
          <a:p>
            <a:pPr algn="ctr">
              <a:lnSpc>
                <a:spcPts val="1223"/>
              </a:lnSpc>
            </a:pPr>
            <a:r>
              <a:rPr lang="en-US" sz="1019">
                <a:solidFill>
                  <a:srgbClr val="000000"/>
                </a:solidFill>
                <a:latin typeface="ABeeZee"/>
                <a:ea typeface="ABeeZee"/>
                <a:cs typeface="ABeeZee"/>
                <a:sym typeface="ABeeZee"/>
              </a:rPr>
              <a:t>C</a:t>
            </a:r>
            <a:r>
              <a:rPr lang="en-US" sz="1019">
                <a:solidFill>
                  <a:srgbClr val="000000"/>
                </a:solidFill>
                <a:latin typeface="ABeeZee"/>
                <a:ea typeface="ABeeZee"/>
                <a:cs typeface="ABeeZee"/>
                <a:sym typeface="ABeeZee"/>
              </a:rPr>
              <a:t>onstructed ER diagram to represent relationships among entities (Users, Movies, Theaters, Bookings, Payments, Reviews, Seats).</a:t>
            </a:r>
          </a:p>
        </p:txBody>
      </p:sp>
      <p:sp>
        <p:nvSpPr>
          <p:cNvPr name="TextBox 30" id="30"/>
          <p:cNvSpPr txBox="true"/>
          <p:nvPr/>
        </p:nvSpPr>
        <p:spPr>
          <a:xfrm rot="0">
            <a:off x="4099372" y="4334027"/>
            <a:ext cx="1765826" cy="407670"/>
          </a:xfrm>
          <a:prstGeom prst="rect">
            <a:avLst/>
          </a:prstGeom>
        </p:spPr>
        <p:txBody>
          <a:bodyPr anchor="t" rtlCol="false" tIns="0" lIns="0" bIns="0" rIns="0">
            <a:spAutoFit/>
          </a:bodyPr>
          <a:lstStyle/>
          <a:p>
            <a:pPr algn="ctr">
              <a:lnSpc>
                <a:spcPts val="1679"/>
              </a:lnSpc>
            </a:pPr>
            <a:r>
              <a:rPr lang="en-US" sz="1200">
                <a:solidFill>
                  <a:srgbClr val="000000"/>
                </a:solidFill>
                <a:latin typeface="League Spartan"/>
                <a:ea typeface="League Spartan"/>
                <a:cs typeface="League Spartan"/>
                <a:sym typeface="League Spartan"/>
              </a:rPr>
              <a:t>SCHEMA CONVERSION</a:t>
            </a:r>
          </a:p>
        </p:txBody>
      </p:sp>
      <p:sp>
        <p:nvSpPr>
          <p:cNvPr name="TextBox 31" id="31"/>
          <p:cNvSpPr txBox="true"/>
          <p:nvPr/>
        </p:nvSpPr>
        <p:spPr>
          <a:xfrm rot="0">
            <a:off x="4178972" y="4780842"/>
            <a:ext cx="1606403" cy="619125"/>
          </a:xfrm>
          <a:prstGeom prst="rect">
            <a:avLst/>
          </a:prstGeom>
        </p:spPr>
        <p:txBody>
          <a:bodyPr anchor="t" rtlCol="false" tIns="0" lIns="0" bIns="0" rIns="0">
            <a:spAutoFit/>
          </a:bodyPr>
          <a:lstStyle/>
          <a:p>
            <a:pPr algn="ctr">
              <a:lnSpc>
                <a:spcPts val="1223"/>
              </a:lnSpc>
            </a:pPr>
            <a:r>
              <a:rPr lang="en-US" sz="1019">
                <a:solidFill>
                  <a:srgbClr val="000000"/>
                </a:solidFill>
                <a:latin typeface="ABeeZee"/>
                <a:ea typeface="ABeeZee"/>
                <a:cs typeface="ABeeZee"/>
                <a:sym typeface="ABeeZee"/>
              </a:rPr>
              <a:t>C</a:t>
            </a:r>
            <a:r>
              <a:rPr lang="en-US" sz="1019">
                <a:solidFill>
                  <a:srgbClr val="000000"/>
                </a:solidFill>
                <a:latin typeface="ABeeZee"/>
                <a:ea typeface="ABeeZee"/>
                <a:cs typeface="ABeeZee"/>
                <a:sym typeface="ABeeZee"/>
              </a:rPr>
              <a:t>onverted ER model into relational schema (tables with primary &amp; foreign keys).</a:t>
            </a:r>
          </a:p>
        </p:txBody>
      </p:sp>
      <p:sp>
        <p:nvSpPr>
          <p:cNvPr name="TextBox 32" id="32"/>
          <p:cNvSpPr txBox="true"/>
          <p:nvPr/>
        </p:nvSpPr>
        <p:spPr>
          <a:xfrm rot="0">
            <a:off x="5950812" y="4325566"/>
            <a:ext cx="1765685" cy="198120"/>
          </a:xfrm>
          <a:prstGeom prst="rect">
            <a:avLst/>
          </a:prstGeom>
        </p:spPr>
        <p:txBody>
          <a:bodyPr anchor="t" rtlCol="false" tIns="0" lIns="0" bIns="0" rIns="0">
            <a:spAutoFit/>
          </a:bodyPr>
          <a:lstStyle/>
          <a:p>
            <a:pPr algn="ctr">
              <a:lnSpc>
                <a:spcPts val="1679"/>
              </a:lnSpc>
            </a:pPr>
            <a:r>
              <a:rPr lang="en-US" sz="1200">
                <a:solidFill>
                  <a:srgbClr val="000000"/>
                </a:solidFill>
                <a:latin typeface="League Spartan"/>
                <a:ea typeface="League Spartan"/>
                <a:cs typeface="League Spartan"/>
                <a:sym typeface="League Spartan"/>
              </a:rPr>
              <a:t>DATA INSERTION</a:t>
            </a:r>
          </a:p>
        </p:txBody>
      </p:sp>
      <p:sp>
        <p:nvSpPr>
          <p:cNvPr name="TextBox 33" id="33"/>
          <p:cNvSpPr txBox="true"/>
          <p:nvPr/>
        </p:nvSpPr>
        <p:spPr>
          <a:xfrm rot="0">
            <a:off x="6030089" y="4633908"/>
            <a:ext cx="1606403" cy="314325"/>
          </a:xfrm>
          <a:prstGeom prst="rect">
            <a:avLst/>
          </a:prstGeom>
        </p:spPr>
        <p:txBody>
          <a:bodyPr anchor="t" rtlCol="false" tIns="0" lIns="0" bIns="0" rIns="0">
            <a:spAutoFit/>
          </a:bodyPr>
          <a:lstStyle/>
          <a:p>
            <a:pPr algn="ctr">
              <a:lnSpc>
                <a:spcPts val="1223"/>
              </a:lnSpc>
            </a:pPr>
            <a:r>
              <a:rPr lang="en-US" sz="1019">
                <a:solidFill>
                  <a:srgbClr val="000000"/>
                </a:solidFill>
                <a:latin typeface="ABeeZee"/>
                <a:ea typeface="ABeeZee"/>
                <a:cs typeface="ABeeZee"/>
                <a:sym typeface="ABeeZee"/>
              </a:rPr>
              <a:t>P</a:t>
            </a:r>
            <a:r>
              <a:rPr lang="en-US" sz="1019">
                <a:solidFill>
                  <a:srgbClr val="000000"/>
                </a:solidFill>
                <a:latin typeface="ABeeZee"/>
                <a:ea typeface="ABeeZee"/>
                <a:cs typeface="ABeeZee"/>
                <a:sym typeface="ABeeZee"/>
              </a:rPr>
              <a:t>opulated tables with sample records.</a:t>
            </a:r>
          </a:p>
        </p:txBody>
      </p:sp>
      <p:sp>
        <p:nvSpPr>
          <p:cNvPr name="TextBox 34" id="34"/>
          <p:cNvSpPr txBox="true"/>
          <p:nvPr/>
        </p:nvSpPr>
        <p:spPr>
          <a:xfrm rot="0">
            <a:off x="7786127" y="4246695"/>
            <a:ext cx="1765685" cy="407670"/>
          </a:xfrm>
          <a:prstGeom prst="rect">
            <a:avLst/>
          </a:prstGeom>
        </p:spPr>
        <p:txBody>
          <a:bodyPr anchor="t" rtlCol="false" tIns="0" lIns="0" bIns="0" rIns="0">
            <a:spAutoFit/>
          </a:bodyPr>
          <a:lstStyle/>
          <a:p>
            <a:pPr algn="ctr">
              <a:lnSpc>
                <a:spcPts val="1679"/>
              </a:lnSpc>
            </a:pPr>
            <a:r>
              <a:rPr lang="en-US" sz="1200">
                <a:solidFill>
                  <a:srgbClr val="000000"/>
                </a:solidFill>
                <a:latin typeface="League Spartan"/>
                <a:ea typeface="League Spartan"/>
                <a:cs typeface="League Spartan"/>
                <a:sym typeface="League Spartan"/>
              </a:rPr>
              <a:t>QUERY IMPLEMENTATION</a:t>
            </a:r>
          </a:p>
        </p:txBody>
      </p:sp>
      <p:sp>
        <p:nvSpPr>
          <p:cNvPr name="TextBox 35" id="35"/>
          <p:cNvSpPr txBox="true"/>
          <p:nvPr/>
        </p:nvSpPr>
        <p:spPr>
          <a:xfrm rot="0">
            <a:off x="7884142" y="4682940"/>
            <a:ext cx="1606403" cy="923925"/>
          </a:xfrm>
          <a:prstGeom prst="rect">
            <a:avLst/>
          </a:prstGeom>
        </p:spPr>
        <p:txBody>
          <a:bodyPr anchor="t" rtlCol="false" tIns="0" lIns="0" bIns="0" rIns="0">
            <a:spAutoFit/>
          </a:bodyPr>
          <a:lstStyle/>
          <a:p>
            <a:pPr algn="ctr">
              <a:lnSpc>
                <a:spcPts val="1228"/>
              </a:lnSpc>
            </a:pPr>
            <a:r>
              <a:rPr lang="en-US" sz="1023">
                <a:solidFill>
                  <a:srgbClr val="000000"/>
                </a:solidFill>
                <a:latin typeface="ABeeZee"/>
                <a:ea typeface="ABeeZee"/>
                <a:cs typeface="ABeeZee"/>
                <a:sym typeface="ABeeZee"/>
              </a:rPr>
              <a:t>W</a:t>
            </a:r>
            <a:r>
              <a:rPr lang="en-US" sz="1023">
                <a:solidFill>
                  <a:srgbClr val="000000"/>
                </a:solidFill>
                <a:latin typeface="ABeeZee"/>
                <a:ea typeface="ABeeZee"/>
                <a:cs typeface="ABeeZee"/>
                <a:sym typeface="ABeeZee"/>
              </a:rPr>
              <a:t>rote SQL queries for both basic operations (SELECT, JOIN, GROUP BY) and advanced analysis (window functions, CTEs, subqueries).</a:t>
            </a:r>
          </a:p>
        </p:txBody>
      </p:sp>
      <p:grpSp>
        <p:nvGrpSpPr>
          <p:cNvPr name="Group 36" id="36"/>
          <p:cNvGrpSpPr/>
          <p:nvPr/>
        </p:nvGrpSpPr>
        <p:grpSpPr>
          <a:xfrm rot="0">
            <a:off x="-127531" y="837375"/>
            <a:ext cx="10023946" cy="3110024"/>
            <a:chOff x="0" y="0"/>
            <a:chExt cx="13365261" cy="4146699"/>
          </a:xfrm>
        </p:grpSpPr>
        <p:sp>
          <p:nvSpPr>
            <p:cNvPr name="Freeform 37" id="37"/>
            <p:cNvSpPr/>
            <p:nvPr/>
          </p:nvSpPr>
          <p:spPr>
            <a:xfrm flipH="false" flipV="false" rot="5353728">
              <a:off x="3584028" y="812151"/>
              <a:ext cx="3282303" cy="3053571"/>
            </a:xfrm>
            <a:custGeom>
              <a:avLst/>
              <a:gdLst/>
              <a:ahLst/>
              <a:cxnLst/>
              <a:rect r="r" b="b" t="t" l="l"/>
              <a:pathLst>
                <a:path h="3053571" w="3282303">
                  <a:moveTo>
                    <a:pt x="0" y="0"/>
                  </a:moveTo>
                  <a:lnTo>
                    <a:pt x="3282303" y="0"/>
                  </a:lnTo>
                  <a:lnTo>
                    <a:pt x="3282303" y="3053571"/>
                  </a:lnTo>
                  <a:lnTo>
                    <a:pt x="0" y="3053571"/>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38" id="38"/>
            <p:cNvSpPr/>
            <p:nvPr/>
          </p:nvSpPr>
          <p:spPr>
            <a:xfrm flipH="false" flipV="false" rot="-10682814">
              <a:off x="39897" y="1551366"/>
              <a:ext cx="3758383" cy="2405365"/>
            </a:xfrm>
            <a:custGeom>
              <a:avLst/>
              <a:gdLst/>
              <a:ahLst/>
              <a:cxnLst/>
              <a:rect r="r" b="b" t="t" l="l"/>
              <a:pathLst>
                <a:path h="2405365" w="3758383">
                  <a:moveTo>
                    <a:pt x="0" y="0"/>
                  </a:moveTo>
                  <a:lnTo>
                    <a:pt x="3758384" y="0"/>
                  </a:lnTo>
                  <a:lnTo>
                    <a:pt x="3758384" y="2405366"/>
                  </a:lnTo>
                  <a:lnTo>
                    <a:pt x="0" y="2405366"/>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39" id="39"/>
            <p:cNvSpPr/>
            <p:nvPr/>
          </p:nvSpPr>
          <p:spPr>
            <a:xfrm flipH="false" flipV="false" rot="5847067">
              <a:off x="9997391" y="794625"/>
              <a:ext cx="3282303" cy="3053571"/>
            </a:xfrm>
            <a:custGeom>
              <a:avLst/>
              <a:gdLst/>
              <a:ahLst/>
              <a:cxnLst/>
              <a:rect r="r" b="b" t="t" l="l"/>
              <a:pathLst>
                <a:path h="3053571" w="3282303">
                  <a:moveTo>
                    <a:pt x="0" y="0"/>
                  </a:moveTo>
                  <a:lnTo>
                    <a:pt x="3282303" y="0"/>
                  </a:lnTo>
                  <a:lnTo>
                    <a:pt x="3282303" y="3053572"/>
                  </a:lnTo>
                  <a:lnTo>
                    <a:pt x="0" y="3053572"/>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40" id="40"/>
            <p:cNvSpPr/>
            <p:nvPr/>
          </p:nvSpPr>
          <p:spPr>
            <a:xfrm flipH="false" flipV="false" rot="-10189475">
              <a:off x="6427878" y="1056755"/>
              <a:ext cx="3758383" cy="2405365"/>
            </a:xfrm>
            <a:custGeom>
              <a:avLst/>
              <a:gdLst/>
              <a:ahLst/>
              <a:cxnLst/>
              <a:rect r="r" b="b" t="t" l="l"/>
              <a:pathLst>
                <a:path h="2405365" w="3758383">
                  <a:moveTo>
                    <a:pt x="0" y="0"/>
                  </a:moveTo>
                  <a:lnTo>
                    <a:pt x="3758383" y="0"/>
                  </a:lnTo>
                  <a:lnTo>
                    <a:pt x="3758383" y="2405366"/>
                  </a:lnTo>
                  <a:lnTo>
                    <a:pt x="0" y="2405366"/>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41" id="41"/>
            <p:cNvSpPr/>
            <p:nvPr/>
          </p:nvSpPr>
          <p:spPr>
            <a:xfrm flipH="false" flipV="false" rot="0">
              <a:off x="560709" y="704700"/>
              <a:ext cx="765742" cy="1093917"/>
            </a:xfrm>
            <a:custGeom>
              <a:avLst/>
              <a:gdLst/>
              <a:ahLst/>
              <a:cxnLst/>
              <a:rect r="r" b="b" t="t" l="l"/>
              <a:pathLst>
                <a:path h="1093917" w="765742">
                  <a:moveTo>
                    <a:pt x="0" y="0"/>
                  </a:moveTo>
                  <a:lnTo>
                    <a:pt x="765742" y="0"/>
                  </a:lnTo>
                  <a:lnTo>
                    <a:pt x="765742" y="1093917"/>
                  </a:lnTo>
                  <a:lnTo>
                    <a:pt x="0" y="1093917"/>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Freeform 42" id="42"/>
            <p:cNvSpPr/>
            <p:nvPr/>
          </p:nvSpPr>
          <p:spPr>
            <a:xfrm flipH="false" flipV="false" rot="0">
              <a:off x="2240257" y="2751488"/>
              <a:ext cx="765742" cy="1093917"/>
            </a:xfrm>
            <a:custGeom>
              <a:avLst/>
              <a:gdLst/>
              <a:ahLst/>
              <a:cxnLst/>
              <a:rect r="r" b="b" t="t" l="l"/>
              <a:pathLst>
                <a:path h="1093917" w="765742">
                  <a:moveTo>
                    <a:pt x="0" y="0"/>
                  </a:moveTo>
                  <a:lnTo>
                    <a:pt x="765741" y="0"/>
                  </a:lnTo>
                  <a:lnTo>
                    <a:pt x="765741" y="1093916"/>
                  </a:lnTo>
                  <a:lnTo>
                    <a:pt x="0" y="1093916"/>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p:spPr>
        </p:sp>
        <p:sp>
          <p:nvSpPr>
            <p:cNvPr name="Freeform 43" id="43"/>
            <p:cNvSpPr/>
            <p:nvPr/>
          </p:nvSpPr>
          <p:spPr>
            <a:xfrm flipH="false" flipV="false" rot="0">
              <a:off x="4585897" y="1086636"/>
              <a:ext cx="765742" cy="1093917"/>
            </a:xfrm>
            <a:custGeom>
              <a:avLst/>
              <a:gdLst/>
              <a:ahLst/>
              <a:cxnLst/>
              <a:rect r="r" b="b" t="t" l="l"/>
              <a:pathLst>
                <a:path h="1093917" w="765742">
                  <a:moveTo>
                    <a:pt x="0" y="0"/>
                  </a:moveTo>
                  <a:lnTo>
                    <a:pt x="765742" y="0"/>
                  </a:lnTo>
                  <a:lnTo>
                    <a:pt x="765742" y="1093917"/>
                  </a:lnTo>
                  <a:lnTo>
                    <a:pt x="0" y="1093917"/>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p:spPr>
        </p:sp>
        <p:sp>
          <p:nvSpPr>
            <p:cNvPr name="Freeform 44" id="44"/>
            <p:cNvSpPr/>
            <p:nvPr/>
          </p:nvSpPr>
          <p:spPr>
            <a:xfrm flipH="false" flipV="false" rot="0">
              <a:off x="6917022" y="0"/>
              <a:ext cx="765742" cy="1093917"/>
            </a:xfrm>
            <a:custGeom>
              <a:avLst/>
              <a:gdLst/>
              <a:ahLst/>
              <a:cxnLst/>
              <a:rect r="r" b="b" t="t" l="l"/>
              <a:pathLst>
                <a:path h="1093917" w="765742">
                  <a:moveTo>
                    <a:pt x="0" y="0"/>
                  </a:moveTo>
                  <a:lnTo>
                    <a:pt x="765741" y="0"/>
                  </a:lnTo>
                  <a:lnTo>
                    <a:pt x="765741" y="1093917"/>
                  </a:lnTo>
                  <a:lnTo>
                    <a:pt x="0" y="1093917"/>
                  </a:lnTo>
                  <a:lnTo>
                    <a:pt x="0" y="0"/>
                  </a:lnTo>
                  <a:close/>
                </a:path>
              </a:pathLst>
            </a:custGeom>
            <a:blipFill>
              <a:blip r:embed="rId23">
                <a:extLst>
                  <a:ext uri="{96DAC541-7B7A-43D3-8B79-37D633B846F1}">
                    <asvg:svgBlip xmlns:asvg="http://schemas.microsoft.com/office/drawing/2016/SVG/main" r:embed="rId24"/>
                  </a:ext>
                </a:extLst>
              </a:blip>
              <a:stretch>
                <a:fillRect l="0" t="0" r="0" b="0"/>
              </a:stretch>
            </a:blipFill>
          </p:spPr>
        </p:sp>
        <p:sp>
          <p:nvSpPr>
            <p:cNvPr name="Freeform 45" id="45"/>
            <p:cNvSpPr/>
            <p:nvPr/>
          </p:nvSpPr>
          <p:spPr>
            <a:xfrm flipH="false" flipV="false" rot="0">
              <a:off x="7605086" y="1488019"/>
              <a:ext cx="765742" cy="1093917"/>
            </a:xfrm>
            <a:custGeom>
              <a:avLst/>
              <a:gdLst/>
              <a:ahLst/>
              <a:cxnLst/>
              <a:rect r="r" b="b" t="t" l="l"/>
              <a:pathLst>
                <a:path h="1093917" w="765742">
                  <a:moveTo>
                    <a:pt x="0" y="0"/>
                  </a:moveTo>
                  <a:lnTo>
                    <a:pt x="765742" y="0"/>
                  </a:lnTo>
                  <a:lnTo>
                    <a:pt x="765742" y="1093917"/>
                  </a:lnTo>
                  <a:lnTo>
                    <a:pt x="0" y="1093917"/>
                  </a:lnTo>
                  <a:lnTo>
                    <a:pt x="0" y="0"/>
                  </a:lnTo>
                  <a:close/>
                </a:path>
              </a:pathLst>
            </a:custGeom>
            <a:blipFill>
              <a:blip r:embed="rId25">
                <a:extLst>
                  <a:ext uri="{96DAC541-7B7A-43D3-8B79-37D633B846F1}">
                    <asvg:svgBlip xmlns:asvg="http://schemas.microsoft.com/office/drawing/2016/SVG/main" r:embed="rId26"/>
                  </a:ext>
                </a:extLst>
              </a:blip>
              <a:stretch>
                <a:fillRect l="0" t="0" r="0" b="0"/>
              </a:stretch>
            </a:blipFill>
          </p:spPr>
        </p:sp>
        <p:sp>
          <p:nvSpPr>
            <p:cNvPr name="Freeform 46" id="46"/>
            <p:cNvSpPr/>
            <p:nvPr/>
          </p:nvSpPr>
          <p:spPr>
            <a:xfrm flipH="false" flipV="false" rot="0">
              <a:off x="10156155" y="2180553"/>
              <a:ext cx="765742" cy="1093917"/>
            </a:xfrm>
            <a:custGeom>
              <a:avLst/>
              <a:gdLst/>
              <a:ahLst/>
              <a:cxnLst/>
              <a:rect r="r" b="b" t="t" l="l"/>
              <a:pathLst>
                <a:path h="1093917" w="765742">
                  <a:moveTo>
                    <a:pt x="0" y="0"/>
                  </a:moveTo>
                  <a:lnTo>
                    <a:pt x="765742" y="0"/>
                  </a:lnTo>
                  <a:lnTo>
                    <a:pt x="765742" y="1093916"/>
                  </a:lnTo>
                  <a:lnTo>
                    <a:pt x="0" y="1093916"/>
                  </a:lnTo>
                  <a:lnTo>
                    <a:pt x="0" y="0"/>
                  </a:lnTo>
                  <a:close/>
                </a:path>
              </a:pathLst>
            </a:custGeom>
            <a:blipFill>
              <a:blip r:embed="rId27">
                <a:extLst>
                  <a:ext uri="{96DAC541-7B7A-43D3-8B79-37D633B846F1}">
                    <asvg:svgBlip xmlns:asvg="http://schemas.microsoft.com/office/drawing/2016/SVG/main" r:embed="rId28"/>
                  </a:ext>
                </a:extLst>
              </a:blip>
              <a:stretch>
                <a:fillRect l="0" t="0" r="0" b="0"/>
              </a:stretch>
            </a:blipFill>
          </p:spPr>
        </p:sp>
        <p:sp>
          <p:nvSpPr>
            <p:cNvPr name="Freeform 47" id="47"/>
            <p:cNvSpPr/>
            <p:nvPr/>
          </p:nvSpPr>
          <p:spPr>
            <a:xfrm flipH="false" flipV="false" rot="0">
              <a:off x="12125820" y="196731"/>
              <a:ext cx="765742" cy="1093917"/>
            </a:xfrm>
            <a:custGeom>
              <a:avLst/>
              <a:gdLst/>
              <a:ahLst/>
              <a:cxnLst/>
              <a:rect r="r" b="b" t="t" l="l"/>
              <a:pathLst>
                <a:path h="1093917" w="765742">
                  <a:moveTo>
                    <a:pt x="0" y="0"/>
                  </a:moveTo>
                  <a:lnTo>
                    <a:pt x="765742" y="0"/>
                  </a:lnTo>
                  <a:lnTo>
                    <a:pt x="765742" y="1093916"/>
                  </a:lnTo>
                  <a:lnTo>
                    <a:pt x="0" y="1093916"/>
                  </a:lnTo>
                  <a:lnTo>
                    <a:pt x="0" y="0"/>
                  </a:lnTo>
                  <a:close/>
                </a:path>
              </a:pathLst>
            </a:custGeom>
            <a:blipFill>
              <a:blip r:embed="rId29">
                <a:extLst>
                  <a:ext uri="{96DAC541-7B7A-43D3-8B79-37D633B846F1}">
                    <asvg:svgBlip xmlns:asvg="http://schemas.microsoft.com/office/drawing/2016/SVG/main" r:embed="rId30"/>
                  </a:ext>
                </a:extLst>
              </a:blip>
              <a:stretch>
                <a:fillRect l="0" t="0" r="0" b="0"/>
              </a:stretch>
            </a:blipFill>
          </p:spPr>
        </p:sp>
      </p:grpSp>
      <p:grpSp>
        <p:nvGrpSpPr>
          <p:cNvPr name="Group 48" id="48"/>
          <p:cNvGrpSpPr/>
          <p:nvPr/>
        </p:nvGrpSpPr>
        <p:grpSpPr>
          <a:xfrm rot="0">
            <a:off x="1885512" y="5466395"/>
            <a:ext cx="439465" cy="446413"/>
            <a:chOff x="0" y="0"/>
            <a:chExt cx="585953" cy="595218"/>
          </a:xfrm>
        </p:grpSpPr>
        <p:sp>
          <p:nvSpPr>
            <p:cNvPr name="Freeform 49" id="49"/>
            <p:cNvSpPr/>
            <p:nvPr/>
          </p:nvSpPr>
          <p:spPr>
            <a:xfrm flipH="false" flipV="false" rot="0">
              <a:off x="0" y="0"/>
              <a:ext cx="585953" cy="595218"/>
            </a:xfrm>
            <a:custGeom>
              <a:avLst/>
              <a:gdLst/>
              <a:ahLst/>
              <a:cxnLst/>
              <a:rect r="r" b="b" t="t" l="l"/>
              <a:pathLst>
                <a:path h="595218" w="585953">
                  <a:moveTo>
                    <a:pt x="0" y="0"/>
                  </a:moveTo>
                  <a:lnTo>
                    <a:pt x="585953" y="0"/>
                  </a:lnTo>
                  <a:lnTo>
                    <a:pt x="585953" y="595218"/>
                  </a:lnTo>
                  <a:lnTo>
                    <a:pt x="0" y="595218"/>
                  </a:lnTo>
                  <a:lnTo>
                    <a:pt x="0" y="0"/>
                  </a:lnTo>
                  <a:close/>
                </a:path>
              </a:pathLst>
            </a:custGeom>
            <a:blipFill>
              <a:blip r:embed="rId11">
                <a:extLst>
                  <a:ext uri="{96DAC541-7B7A-43D3-8B79-37D633B846F1}">
                    <asvg:svgBlip xmlns:asvg="http://schemas.microsoft.com/office/drawing/2016/SVG/main" r:embed="rId12"/>
                  </a:ext>
                </a:extLst>
              </a:blip>
              <a:stretch>
                <a:fillRect l="-790" t="0" r="-790" b="0"/>
              </a:stretch>
            </a:blipFill>
          </p:spPr>
        </p:sp>
        <p:sp>
          <p:nvSpPr>
            <p:cNvPr name="TextBox 50" id="50"/>
            <p:cNvSpPr txBox="true"/>
            <p:nvPr/>
          </p:nvSpPr>
          <p:spPr>
            <a:xfrm rot="0">
              <a:off x="16663" y="121131"/>
              <a:ext cx="552627" cy="429267"/>
            </a:xfrm>
            <a:prstGeom prst="rect">
              <a:avLst/>
            </a:prstGeom>
          </p:spPr>
          <p:txBody>
            <a:bodyPr anchor="t" rtlCol="false" tIns="0" lIns="0" bIns="0" rIns="0">
              <a:spAutoFit/>
            </a:bodyPr>
            <a:lstStyle/>
            <a:p>
              <a:pPr algn="ctr">
                <a:lnSpc>
                  <a:spcPts val="2729"/>
                </a:lnSpc>
              </a:pPr>
              <a:r>
                <a:rPr lang="en-US" sz="1949">
                  <a:solidFill>
                    <a:srgbClr val="FFFFFF"/>
                  </a:solidFill>
                  <a:latin typeface="League Spartan"/>
                  <a:ea typeface="League Spartan"/>
                  <a:cs typeface="League Spartan"/>
                  <a:sym typeface="League Spartan"/>
                </a:rPr>
                <a:t>6</a:t>
              </a:r>
            </a:p>
          </p:txBody>
        </p:sp>
      </p:grpSp>
      <p:sp>
        <p:nvSpPr>
          <p:cNvPr name="TextBox 51" id="51"/>
          <p:cNvSpPr txBox="true"/>
          <p:nvPr/>
        </p:nvSpPr>
        <p:spPr>
          <a:xfrm rot="0">
            <a:off x="1222402" y="6046158"/>
            <a:ext cx="1765685" cy="198120"/>
          </a:xfrm>
          <a:prstGeom prst="rect">
            <a:avLst/>
          </a:prstGeom>
        </p:spPr>
        <p:txBody>
          <a:bodyPr anchor="t" rtlCol="false" tIns="0" lIns="0" bIns="0" rIns="0">
            <a:spAutoFit/>
          </a:bodyPr>
          <a:lstStyle/>
          <a:p>
            <a:pPr algn="ctr">
              <a:lnSpc>
                <a:spcPts val="1679"/>
              </a:lnSpc>
            </a:pPr>
            <a:r>
              <a:rPr lang="en-US" sz="1200">
                <a:solidFill>
                  <a:srgbClr val="000000"/>
                </a:solidFill>
                <a:latin typeface="League Spartan"/>
                <a:ea typeface="League Spartan"/>
                <a:cs typeface="League Spartan"/>
                <a:sym typeface="League Spartan"/>
              </a:rPr>
              <a:t>WEBSITE CREATION</a:t>
            </a:r>
          </a:p>
        </p:txBody>
      </p:sp>
      <p:sp>
        <p:nvSpPr>
          <p:cNvPr name="TextBox 52" id="52"/>
          <p:cNvSpPr txBox="true"/>
          <p:nvPr/>
        </p:nvSpPr>
        <p:spPr>
          <a:xfrm rot="0">
            <a:off x="1302043" y="6282378"/>
            <a:ext cx="1606403" cy="314325"/>
          </a:xfrm>
          <a:prstGeom prst="rect">
            <a:avLst/>
          </a:prstGeom>
        </p:spPr>
        <p:txBody>
          <a:bodyPr anchor="t" rtlCol="false" tIns="0" lIns="0" bIns="0" rIns="0">
            <a:spAutoFit/>
          </a:bodyPr>
          <a:lstStyle/>
          <a:p>
            <a:pPr algn="ctr">
              <a:lnSpc>
                <a:spcPts val="1228"/>
              </a:lnSpc>
            </a:pPr>
            <a:r>
              <a:rPr lang="en-US" sz="1023">
                <a:solidFill>
                  <a:srgbClr val="000000"/>
                </a:solidFill>
                <a:latin typeface="ABeeZee"/>
                <a:ea typeface="ABeeZee"/>
                <a:cs typeface="ABeeZee"/>
                <a:sym typeface="ABeeZee"/>
              </a:rPr>
              <a:t>D</a:t>
            </a:r>
            <a:r>
              <a:rPr lang="en-US" sz="1023">
                <a:solidFill>
                  <a:srgbClr val="000000"/>
                </a:solidFill>
                <a:latin typeface="ABeeZee"/>
                <a:ea typeface="ABeeZee"/>
                <a:cs typeface="ABeeZee"/>
                <a:sym typeface="ABeeZee"/>
              </a:rPr>
              <a:t>evelopment of desktop / web application</a:t>
            </a:r>
          </a:p>
        </p:txBody>
      </p:sp>
      <p:grpSp>
        <p:nvGrpSpPr>
          <p:cNvPr name="Group 53" id="53"/>
          <p:cNvGrpSpPr/>
          <p:nvPr/>
        </p:nvGrpSpPr>
        <p:grpSpPr>
          <a:xfrm rot="0">
            <a:off x="7566395" y="5466866"/>
            <a:ext cx="439465" cy="445471"/>
            <a:chOff x="0" y="0"/>
            <a:chExt cx="585953" cy="593961"/>
          </a:xfrm>
        </p:grpSpPr>
        <p:sp>
          <p:nvSpPr>
            <p:cNvPr name="Freeform 54" id="54"/>
            <p:cNvSpPr/>
            <p:nvPr/>
          </p:nvSpPr>
          <p:spPr>
            <a:xfrm flipH="false" flipV="false" rot="0">
              <a:off x="0" y="0"/>
              <a:ext cx="585953" cy="593961"/>
            </a:xfrm>
            <a:custGeom>
              <a:avLst/>
              <a:gdLst/>
              <a:ahLst/>
              <a:cxnLst/>
              <a:rect r="r" b="b" t="t" l="l"/>
              <a:pathLst>
                <a:path h="593961" w="585953">
                  <a:moveTo>
                    <a:pt x="0" y="0"/>
                  </a:moveTo>
                  <a:lnTo>
                    <a:pt x="585953" y="0"/>
                  </a:lnTo>
                  <a:lnTo>
                    <a:pt x="585953" y="593961"/>
                  </a:lnTo>
                  <a:lnTo>
                    <a:pt x="0" y="593961"/>
                  </a:lnTo>
                  <a:lnTo>
                    <a:pt x="0" y="0"/>
                  </a:lnTo>
                  <a:close/>
                </a:path>
              </a:pathLst>
            </a:custGeom>
            <a:blipFill>
              <a:blip r:embed="rId31">
                <a:extLst>
                  <a:ext uri="{96DAC541-7B7A-43D3-8B79-37D633B846F1}">
                    <asvg:svgBlip xmlns:asvg="http://schemas.microsoft.com/office/drawing/2016/SVG/main" r:embed="rId32"/>
                  </a:ext>
                </a:extLst>
              </a:blip>
              <a:stretch>
                <a:fillRect l="-683" t="0" r="-683" b="0"/>
              </a:stretch>
            </a:blipFill>
          </p:spPr>
        </p:sp>
        <p:sp>
          <p:nvSpPr>
            <p:cNvPr name="TextBox 55" id="55"/>
            <p:cNvSpPr txBox="true"/>
            <p:nvPr/>
          </p:nvSpPr>
          <p:spPr>
            <a:xfrm rot="0">
              <a:off x="16663" y="121131"/>
              <a:ext cx="552627" cy="428010"/>
            </a:xfrm>
            <a:prstGeom prst="rect">
              <a:avLst/>
            </a:prstGeom>
          </p:spPr>
          <p:txBody>
            <a:bodyPr anchor="t" rtlCol="false" tIns="0" lIns="0" bIns="0" rIns="0">
              <a:spAutoFit/>
            </a:bodyPr>
            <a:lstStyle/>
            <a:p>
              <a:pPr algn="ctr">
                <a:lnSpc>
                  <a:spcPts val="2729"/>
                </a:lnSpc>
              </a:pPr>
              <a:r>
                <a:rPr lang="en-US" sz="1949">
                  <a:solidFill>
                    <a:srgbClr val="FFFFFF"/>
                  </a:solidFill>
                  <a:latin typeface="League Spartan"/>
                  <a:ea typeface="League Spartan"/>
                  <a:cs typeface="League Spartan"/>
                  <a:sym typeface="League Spartan"/>
                </a:rPr>
                <a:t>7</a:t>
              </a:r>
            </a:p>
          </p:txBody>
        </p:sp>
      </p:grpSp>
      <p:sp>
        <p:nvSpPr>
          <p:cNvPr name="TextBox 56" id="56"/>
          <p:cNvSpPr txBox="true"/>
          <p:nvPr/>
        </p:nvSpPr>
        <p:spPr>
          <a:xfrm rot="0">
            <a:off x="6918794" y="5950437"/>
            <a:ext cx="1765685" cy="407670"/>
          </a:xfrm>
          <a:prstGeom prst="rect">
            <a:avLst/>
          </a:prstGeom>
        </p:spPr>
        <p:txBody>
          <a:bodyPr anchor="t" rtlCol="false" tIns="0" lIns="0" bIns="0" rIns="0">
            <a:spAutoFit/>
          </a:bodyPr>
          <a:lstStyle/>
          <a:p>
            <a:pPr algn="ctr">
              <a:lnSpc>
                <a:spcPts val="1679"/>
              </a:lnSpc>
            </a:pPr>
            <a:r>
              <a:rPr lang="en-US" sz="1200">
                <a:solidFill>
                  <a:srgbClr val="000000"/>
                </a:solidFill>
                <a:latin typeface="League Spartan"/>
                <a:ea typeface="League Spartan"/>
                <a:cs typeface="League Spartan"/>
                <a:sym typeface="League Spartan"/>
              </a:rPr>
              <a:t>OUTCOME &amp; CONCLUSION</a:t>
            </a:r>
          </a:p>
        </p:txBody>
      </p:sp>
      <p:sp>
        <p:nvSpPr>
          <p:cNvPr name="TextBox 57" id="57"/>
          <p:cNvSpPr txBox="true"/>
          <p:nvPr/>
        </p:nvSpPr>
        <p:spPr>
          <a:xfrm rot="0">
            <a:off x="6998434" y="6377157"/>
            <a:ext cx="1606403" cy="752475"/>
          </a:xfrm>
          <a:prstGeom prst="rect">
            <a:avLst/>
          </a:prstGeom>
        </p:spPr>
        <p:txBody>
          <a:bodyPr anchor="t" rtlCol="false" tIns="0" lIns="0" bIns="0" rIns="0">
            <a:spAutoFit/>
          </a:bodyPr>
          <a:lstStyle/>
          <a:p>
            <a:pPr algn="ctr">
              <a:lnSpc>
                <a:spcPts val="1228"/>
              </a:lnSpc>
            </a:pPr>
            <a:r>
              <a:rPr lang="en-US" sz="1023">
                <a:solidFill>
                  <a:srgbClr val="000000"/>
                </a:solidFill>
                <a:latin typeface="ABeeZee"/>
                <a:ea typeface="ABeeZee"/>
                <a:cs typeface="ABeeZee"/>
                <a:sym typeface="ABeeZee"/>
              </a:rPr>
              <a:t>De</a:t>
            </a:r>
            <a:r>
              <a:rPr lang="en-US" sz="1023">
                <a:solidFill>
                  <a:srgbClr val="000000"/>
                </a:solidFill>
                <a:latin typeface="ABeeZee"/>
                <a:ea typeface="ABeeZee"/>
                <a:cs typeface="ABeeZee"/>
                <a:sym typeface="ABeeZee"/>
              </a:rPr>
              <a:t>rived insights to optimize engagement, revenue, and customer satisfaction.</a:t>
            </a:r>
          </a:p>
          <a:p>
            <a:pPr algn="ctr">
              <a:lnSpc>
                <a:spcPts val="1108"/>
              </a:lnSpc>
            </a:pPr>
          </a:p>
        </p:txBody>
      </p:sp>
      <p:grpSp>
        <p:nvGrpSpPr>
          <p:cNvPr name="Group 58" id="58"/>
          <p:cNvGrpSpPr/>
          <p:nvPr/>
        </p:nvGrpSpPr>
        <p:grpSpPr>
          <a:xfrm rot="0">
            <a:off x="252447" y="6780108"/>
            <a:ext cx="2194560" cy="389467"/>
            <a:chOff x="0" y="0"/>
            <a:chExt cx="2926080" cy="519289"/>
          </a:xfrm>
        </p:grpSpPr>
        <p:sp>
          <p:nvSpPr>
            <p:cNvPr name="Freeform 59" id="59"/>
            <p:cNvSpPr/>
            <p:nvPr/>
          </p:nvSpPr>
          <p:spPr>
            <a:xfrm flipH="false" flipV="false" rot="0">
              <a:off x="0" y="0"/>
              <a:ext cx="2926080" cy="519289"/>
            </a:xfrm>
            <a:custGeom>
              <a:avLst/>
              <a:gdLst/>
              <a:ahLst/>
              <a:cxnLst/>
              <a:rect r="r" b="b" t="t" l="l"/>
              <a:pathLst>
                <a:path h="519289" w="2926080">
                  <a:moveTo>
                    <a:pt x="0" y="0"/>
                  </a:moveTo>
                  <a:lnTo>
                    <a:pt x="2926080" y="0"/>
                  </a:lnTo>
                  <a:lnTo>
                    <a:pt x="2926080" y="519289"/>
                  </a:lnTo>
                  <a:lnTo>
                    <a:pt x="0" y="519289"/>
                  </a:lnTo>
                  <a:close/>
                </a:path>
              </a:pathLst>
            </a:custGeom>
            <a:solidFill>
              <a:srgbClr val="000000">
                <a:alpha val="0"/>
              </a:srgbClr>
            </a:solidFill>
          </p:spPr>
        </p:sp>
        <p:sp>
          <p:nvSpPr>
            <p:cNvPr name="TextBox 60" id="60"/>
            <p:cNvSpPr txBox="true"/>
            <p:nvPr/>
          </p:nvSpPr>
          <p:spPr>
            <a:xfrm>
              <a:off x="0" y="-19050"/>
              <a:ext cx="2926080" cy="538339"/>
            </a:xfrm>
            <a:prstGeom prst="rect">
              <a:avLst/>
            </a:prstGeom>
          </p:spPr>
          <p:txBody>
            <a:bodyPr anchor="ctr" rtlCol="false" tIns="0" lIns="0" bIns="0" rIns="0"/>
            <a:lstStyle/>
            <a:p>
              <a:pPr algn="l">
                <a:lnSpc>
                  <a:spcPts val="1152"/>
                </a:lnSpc>
              </a:pPr>
              <a:r>
                <a:rPr lang="en-US" sz="960">
                  <a:solidFill>
                    <a:srgbClr val="898989"/>
                  </a:solidFill>
                  <a:latin typeface="Calibri (MS)"/>
                  <a:ea typeface="Calibri (MS)"/>
                  <a:cs typeface="Calibri (MS)"/>
                  <a:sym typeface="Calibri (MS)"/>
                </a:rPr>
                <a:t>4-11-25</a:t>
              </a:r>
            </a:p>
          </p:txBody>
        </p:sp>
      </p:gr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7261054" y="155516"/>
            <a:ext cx="2306267" cy="435009"/>
            <a:chOff x="0" y="0"/>
            <a:chExt cx="3075022" cy="580012"/>
          </a:xfrm>
        </p:grpSpPr>
        <p:sp>
          <p:nvSpPr>
            <p:cNvPr name="Freeform 3" id="3"/>
            <p:cNvSpPr/>
            <p:nvPr/>
          </p:nvSpPr>
          <p:spPr>
            <a:xfrm flipH="false" flipV="false" rot="0">
              <a:off x="0" y="0"/>
              <a:ext cx="3075051" cy="580009"/>
            </a:xfrm>
            <a:custGeom>
              <a:avLst/>
              <a:gdLst/>
              <a:ahLst/>
              <a:cxnLst/>
              <a:rect r="r" b="b" t="t" l="l"/>
              <a:pathLst>
                <a:path h="580009" w="3075051">
                  <a:moveTo>
                    <a:pt x="0" y="0"/>
                  </a:moveTo>
                  <a:lnTo>
                    <a:pt x="3075051" y="0"/>
                  </a:lnTo>
                  <a:lnTo>
                    <a:pt x="3075051" y="580009"/>
                  </a:lnTo>
                  <a:lnTo>
                    <a:pt x="0" y="580009"/>
                  </a:lnTo>
                  <a:lnTo>
                    <a:pt x="0" y="0"/>
                  </a:lnTo>
                  <a:close/>
                </a:path>
              </a:pathLst>
            </a:custGeom>
            <a:blipFill>
              <a:blip r:embed="rId2"/>
              <a:stretch>
                <a:fillRect l="0" t="0" r="0" b="0"/>
              </a:stretch>
            </a:blipFill>
          </p:spPr>
        </p:sp>
      </p:grpSp>
      <p:grpSp>
        <p:nvGrpSpPr>
          <p:cNvPr name="Group 4" id="4"/>
          <p:cNvGrpSpPr/>
          <p:nvPr/>
        </p:nvGrpSpPr>
        <p:grpSpPr>
          <a:xfrm rot="0">
            <a:off x="3230880" y="6780108"/>
            <a:ext cx="3291840" cy="389467"/>
            <a:chOff x="0" y="0"/>
            <a:chExt cx="4389120" cy="519289"/>
          </a:xfrm>
        </p:grpSpPr>
        <p:sp>
          <p:nvSpPr>
            <p:cNvPr name="Freeform 5" id="5"/>
            <p:cNvSpPr/>
            <p:nvPr/>
          </p:nvSpPr>
          <p:spPr>
            <a:xfrm flipH="false" flipV="false" rot="0">
              <a:off x="0" y="0"/>
              <a:ext cx="4389120" cy="519289"/>
            </a:xfrm>
            <a:custGeom>
              <a:avLst/>
              <a:gdLst/>
              <a:ahLst/>
              <a:cxnLst/>
              <a:rect r="r" b="b" t="t" l="l"/>
              <a:pathLst>
                <a:path h="519289" w="4389120">
                  <a:moveTo>
                    <a:pt x="0" y="0"/>
                  </a:moveTo>
                  <a:lnTo>
                    <a:pt x="4389120" y="0"/>
                  </a:lnTo>
                  <a:lnTo>
                    <a:pt x="4389120" y="519289"/>
                  </a:lnTo>
                  <a:lnTo>
                    <a:pt x="0" y="519289"/>
                  </a:lnTo>
                  <a:close/>
                </a:path>
              </a:pathLst>
            </a:custGeom>
            <a:solidFill>
              <a:srgbClr val="000000">
                <a:alpha val="0"/>
              </a:srgbClr>
            </a:solidFill>
          </p:spPr>
        </p:sp>
        <p:sp>
          <p:nvSpPr>
            <p:cNvPr name="TextBox 6" id="6"/>
            <p:cNvSpPr txBox="true"/>
            <p:nvPr/>
          </p:nvSpPr>
          <p:spPr>
            <a:xfrm>
              <a:off x="0" y="-19050"/>
              <a:ext cx="4389120" cy="538339"/>
            </a:xfrm>
            <a:prstGeom prst="rect">
              <a:avLst/>
            </a:prstGeom>
          </p:spPr>
          <p:txBody>
            <a:bodyPr anchor="ctr" rtlCol="false" tIns="0" lIns="0" bIns="0" rIns="0"/>
            <a:lstStyle/>
            <a:p>
              <a:pPr algn="ctr">
                <a:lnSpc>
                  <a:spcPts val="1152"/>
                </a:lnSpc>
              </a:pPr>
              <a:r>
                <a:rPr lang="en-US" sz="960">
                  <a:solidFill>
                    <a:srgbClr val="898989"/>
                  </a:solidFill>
                  <a:latin typeface="Calibri (MS)"/>
                  <a:ea typeface="Calibri (MS)"/>
                  <a:cs typeface="Calibri (MS)"/>
                  <a:sym typeface="Calibri (MS)"/>
                </a:rPr>
                <a:t>Department of Artificial Intelligence &amp; Machine Learning</a:t>
              </a:r>
            </a:p>
          </p:txBody>
        </p:sp>
      </p:grpSp>
      <p:grpSp>
        <p:nvGrpSpPr>
          <p:cNvPr name="Group 7" id="7"/>
          <p:cNvGrpSpPr/>
          <p:nvPr/>
        </p:nvGrpSpPr>
        <p:grpSpPr>
          <a:xfrm rot="0">
            <a:off x="6888480" y="6780108"/>
            <a:ext cx="2194560" cy="389467"/>
            <a:chOff x="0" y="0"/>
            <a:chExt cx="2926080" cy="519289"/>
          </a:xfrm>
        </p:grpSpPr>
        <p:sp>
          <p:nvSpPr>
            <p:cNvPr name="Freeform 8" id="8"/>
            <p:cNvSpPr/>
            <p:nvPr/>
          </p:nvSpPr>
          <p:spPr>
            <a:xfrm flipH="false" flipV="false" rot="0">
              <a:off x="0" y="0"/>
              <a:ext cx="2926080" cy="519289"/>
            </a:xfrm>
            <a:custGeom>
              <a:avLst/>
              <a:gdLst/>
              <a:ahLst/>
              <a:cxnLst/>
              <a:rect r="r" b="b" t="t" l="l"/>
              <a:pathLst>
                <a:path h="519289" w="2926080">
                  <a:moveTo>
                    <a:pt x="0" y="0"/>
                  </a:moveTo>
                  <a:lnTo>
                    <a:pt x="2926080" y="0"/>
                  </a:lnTo>
                  <a:lnTo>
                    <a:pt x="2926080" y="519289"/>
                  </a:lnTo>
                  <a:lnTo>
                    <a:pt x="0" y="519289"/>
                  </a:lnTo>
                  <a:close/>
                </a:path>
              </a:pathLst>
            </a:custGeom>
            <a:solidFill>
              <a:srgbClr val="000000">
                <a:alpha val="0"/>
              </a:srgbClr>
            </a:solidFill>
          </p:spPr>
        </p:sp>
        <p:sp>
          <p:nvSpPr>
            <p:cNvPr name="TextBox 9" id="9"/>
            <p:cNvSpPr txBox="true"/>
            <p:nvPr/>
          </p:nvSpPr>
          <p:spPr>
            <a:xfrm>
              <a:off x="0" y="-19050"/>
              <a:ext cx="2926080" cy="538339"/>
            </a:xfrm>
            <a:prstGeom prst="rect">
              <a:avLst/>
            </a:prstGeom>
          </p:spPr>
          <p:txBody>
            <a:bodyPr anchor="ctr" rtlCol="false" tIns="0" lIns="0" bIns="0" rIns="0"/>
            <a:lstStyle/>
            <a:p>
              <a:pPr algn="r">
                <a:lnSpc>
                  <a:spcPts val="1152"/>
                </a:lnSpc>
              </a:pPr>
              <a:r>
                <a:rPr lang="en-US" sz="960">
                  <a:solidFill>
                    <a:srgbClr val="898989"/>
                  </a:solidFill>
                  <a:latin typeface="Calibri (MS)"/>
                  <a:ea typeface="Calibri (MS)"/>
                  <a:cs typeface="Calibri (MS)"/>
                  <a:sym typeface="Calibri (MS)"/>
                </a:rPr>
                <a:t>8</a:t>
              </a:r>
            </a:p>
          </p:txBody>
        </p:sp>
      </p:grpSp>
      <p:grpSp>
        <p:nvGrpSpPr>
          <p:cNvPr name="Group 10" id="10"/>
          <p:cNvGrpSpPr/>
          <p:nvPr/>
        </p:nvGrpSpPr>
        <p:grpSpPr>
          <a:xfrm rot="0">
            <a:off x="252447" y="6780108"/>
            <a:ext cx="2194560" cy="389467"/>
            <a:chOff x="0" y="0"/>
            <a:chExt cx="2926080" cy="519289"/>
          </a:xfrm>
        </p:grpSpPr>
        <p:sp>
          <p:nvSpPr>
            <p:cNvPr name="Freeform 11" id="11"/>
            <p:cNvSpPr/>
            <p:nvPr/>
          </p:nvSpPr>
          <p:spPr>
            <a:xfrm flipH="false" flipV="false" rot="0">
              <a:off x="0" y="0"/>
              <a:ext cx="2926080" cy="519289"/>
            </a:xfrm>
            <a:custGeom>
              <a:avLst/>
              <a:gdLst/>
              <a:ahLst/>
              <a:cxnLst/>
              <a:rect r="r" b="b" t="t" l="l"/>
              <a:pathLst>
                <a:path h="519289" w="2926080">
                  <a:moveTo>
                    <a:pt x="0" y="0"/>
                  </a:moveTo>
                  <a:lnTo>
                    <a:pt x="2926080" y="0"/>
                  </a:lnTo>
                  <a:lnTo>
                    <a:pt x="2926080" y="519289"/>
                  </a:lnTo>
                  <a:lnTo>
                    <a:pt x="0" y="519289"/>
                  </a:lnTo>
                  <a:close/>
                </a:path>
              </a:pathLst>
            </a:custGeom>
            <a:solidFill>
              <a:srgbClr val="000000">
                <a:alpha val="0"/>
              </a:srgbClr>
            </a:solidFill>
          </p:spPr>
        </p:sp>
        <p:sp>
          <p:nvSpPr>
            <p:cNvPr name="TextBox 12" id="12"/>
            <p:cNvSpPr txBox="true"/>
            <p:nvPr/>
          </p:nvSpPr>
          <p:spPr>
            <a:xfrm>
              <a:off x="0" y="-19050"/>
              <a:ext cx="2926080" cy="538339"/>
            </a:xfrm>
            <a:prstGeom prst="rect">
              <a:avLst/>
            </a:prstGeom>
          </p:spPr>
          <p:txBody>
            <a:bodyPr anchor="ctr" rtlCol="false" tIns="0" lIns="0" bIns="0" rIns="0"/>
            <a:lstStyle/>
            <a:p>
              <a:pPr algn="l">
                <a:lnSpc>
                  <a:spcPts val="1152"/>
                </a:lnSpc>
              </a:pPr>
              <a:r>
                <a:rPr lang="en-US" sz="960">
                  <a:solidFill>
                    <a:srgbClr val="898989"/>
                  </a:solidFill>
                  <a:latin typeface="Calibri (MS)"/>
                  <a:ea typeface="Calibri (MS)"/>
                  <a:cs typeface="Calibri (MS)"/>
                  <a:sym typeface="Calibri (MS)"/>
                </a:rPr>
                <a:t>4-11-25</a:t>
              </a:r>
            </a:p>
          </p:txBody>
        </p:sp>
      </p:grpSp>
      <p:sp>
        <p:nvSpPr>
          <p:cNvPr name="Freeform 13" id="13"/>
          <p:cNvSpPr/>
          <p:nvPr/>
        </p:nvSpPr>
        <p:spPr>
          <a:xfrm flipH="false" flipV="false" rot="0">
            <a:off x="0" y="1161474"/>
            <a:ext cx="9753600" cy="4425696"/>
          </a:xfrm>
          <a:custGeom>
            <a:avLst/>
            <a:gdLst/>
            <a:ahLst/>
            <a:cxnLst/>
            <a:rect r="r" b="b" t="t" l="l"/>
            <a:pathLst>
              <a:path h="4425696" w="9753600">
                <a:moveTo>
                  <a:pt x="0" y="0"/>
                </a:moveTo>
                <a:lnTo>
                  <a:pt x="9753600" y="0"/>
                </a:lnTo>
                <a:lnTo>
                  <a:pt x="9753600" y="4425696"/>
                </a:lnTo>
                <a:lnTo>
                  <a:pt x="0" y="4425696"/>
                </a:lnTo>
                <a:lnTo>
                  <a:pt x="0" y="0"/>
                </a:lnTo>
                <a:close/>
              </a:path>
            </a:pathLst>
          </a:custGeom>
          <a:blipFill>
            <a:blip r:embed="rId3"/>
            <a:stretch>
              <a:fillRect l="-745" t="0" r="-132" b="-878"/>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7261054" y="155516"/>
            <a:ext cx="2306267" cy="435009"/>
            <a:chOff x="0" y="0"/>
            <a:chExt cx="3075022" cy="580012"/>
          </a:xfrm>
        </p:grpSpPr>
        <p:sp>
          <p:nvSpPr>
            <p:cNvPr name="Freeform 3" id="3"/>
            <p:cNvSpPr/>
            <p:nvPr/>
          </p:nvSpPr>
          <p:spPr>
            <a:xfrm flipH="false" flipV="false" rot="0">
              <a:off x="0" y="0"/>
              <a:ext cx="3075051" cy="580009"/>
            </a:xfrm>
            <a:custGeom>
              <a:avLst/>
              <a:gdLst/>
              <a:ahLst/>
              <a:cxnLst/>
              <a:rect r="r" b="b" t="t" l="l"/>
              <a:pathLst>
                <a:path h="580009" w="3075051">
                  <a:moveTo>
                    <a:pt x="0" y="0"/>
                  </a:moveTo>
                  <a:lnTo>
                    <a:pt x="3075051" y="0"/>
                  </a:lnTo>
                  <a:lnTo>
                    <a:pt x="3075051" y="580009"/>
                  </a:lnTo>
                  <a:lnTo>
                    <a:pt x="0" y="580009"/>
                  </a:lnTo>
                  <a:lnTo>
                    <a:pt x="0" y="0"/>
                  </a:lnTo>
                  <a:close/>
                </a:path>
              </a:pathLst>
            </a:custGeom>
            <a:blipFill>
              <a:blip r:embed="rId2"/>
              <a:stretch>
                <a:fillRect l="0" t="0" r="0" b="0"/>
              </a:stretch>
            </a:blipFill>
          </p:spPr>
        </p:sp>
      </p:grpSp>
      <p:grpSp>
        <p:nvGrpSpPr>
          <p:cNvPr name="Group 4" id="4"/>
          <p:cNvGrpSpPr/>
          <p:nvPr/>
        </p:nvGrpSpPr>
        <p:grpSpPr>
          <a:xfrm rot="0">
            <a:off x="3352582" y="6872842"/>
            <a:ext cx="3291840" cy="389467"/>
            <a:chOff x="0" y="0"/>
            <a:chExt cx="4389120" cy="519289"/>
          </a:xfrm>
        </p:grpSpPr>
        <p:sp>
          <p:nvSpPr>
            <p:cNvPr name="Freeform 5" id="5"/>
            <p:cNvSpPr/>
            <p:nvPr/>
          </p:nvSpPr>
          <p:spPr>
            <a:xfrm flipH="false" flipV="false" rot="0">
              <a:off x="0" y="0"/>
              <a:ext cx="4389120" cy="519289"/>
            </a:xfrm>
            <a:custGeom>
              <a:avLst/>
              <a:gdLst/>
              <a:ahLst/>
              <a:cxnLst/>
              <a:rect r="r" b="b" t="t" l="l"/>
              <a:pathLst>
                <a:path h="519289" w="4389120">
                  <a:moveTo>
                    <a:pt x="0" y="0"/>
                  </a:moveTo>
                  <a:lnTo>
                    <a:pt x="4389120" y="0"/>
                  </a:lnTo>
                  <a:lnTo>
                    <a:pt x="4389120" y="519289"/>
                  </a:lnTo>
                  <a:lnTo>
                    <a:pt x="0" y="519289"/>
                  </a:lnTo>
                  <a:close/>
                </a:path>
              </a:pathLst>
            </a:custGeom>
            <a:solidFill>
              <a:srgbClr val="000000">
                <a:alpha val="0"/>
              </a:srgbClr>
            </a:solidFill>
          </p:spPr>
        </p:sp>
        <p:sp>
          <p:nvSpPr>
            <p:cNvPr name="TextBox 6" id="6"/>
            <p:cNvSpPr txBox="true"/>
            <p:nvPr/>
          </p:nvSpPr>
          <p:spPr>
            <a:xfrm>
              <a:off x="0" y="-19050"/>
              <a:ext cx="4389120" cy="538339"/>
            </a:xfrm>
            <a:prstGeom prst="rect">
              <a:avLst/>
            </a:prstGeom>
          </p:spPr>
          <p:txBody>
            <a:bodyPr anchor="ctr" rtlCol="false" tIns="0" lIns="0" bIns="0" rIns="0"/>
            <a:lstStyle/>
            <a:p>
              <a:pPr algn="ctr">
                <a:lnSpc>
                  <a:spcPts val="1152"/>
                </a:lnSpc>
              </a:pPr>
              <a:r>
                <a:rPr lang="en-US" sz="960">
                  <a:solidFill>
                    <a:srgbClr val="898989"/>
                  </a:solidFill>
                  <a:latin typeface="Calibri (MS)"/>
                  <a:ea typeface="Calibri (MS)"/>
                  <a:cs typeface="Calibri (MS)"/>
                  <a:sym typeface="Calibri (MS)"/>
                </a:rPr>
                <a:t>Department of Artificial Intelligence &amp; Machine Learning</a:t>
              </a:r>
            </a:p>
          </p:txBody>
        </p:sp>
      </p:grpSp>
      <p:grpSp>
        <p:nvGrpSpPr>
          <p:cNvPr name="Group 7" id="7"/>
          <p:cNvGrpSpPr/>
          <p:nvPr/>
        </p:nvGrpSpPr>
        <p:grpSpPr>
          <a:xfrm rot="0">
            <a:off x="6888480" y="6780108"/>
            <a:ext cx="2194560" cy="389467"/>
            <a:chOff x="0" y="0"/>
            <a:chExt cx="2926080" cy="519289"/>
          </a:xfrm>
        </p:grpSpPr>
        <p:sp>
          <p:nvSpPr>
            <p:cNvPr name="Freeform 8" id="8"/>
            <p:cNvSpPr/>
            <p:nvPr/>
          </p:nvSpPr>
          <p:spPr>
            <a:xfrm flipH="false" flipV="false" rot="0">
              <a:off x="0" y="0"/>
              <a:ext cx="2926080" cy="519289"/>
            </a:xfrm>
            <a:custGeom>
              <a:avLst/>
              <a:gdLst/>
              <a:ahLst/>
              <a:cxnLst/>
              <a:rect r="r" b="b" t="t" l="l"/>
              <a:pathLst>
                <a:path h="519289" w="2926080">
                  <a:moveTo>
                    <a:pt x="0" y="0"/>
                  </a:moveTo>
                  <a:lnTo>
                    <a:pt x="2926080" y="0"/>
                  </a:lnTo>
                  <a:lnTo>
                    <a:pt x="2926080" y="519289"/>
                  </a:lnTo>
                  <a:lnTo>
                    <a:pt x="0" y="519289"/>
                  </a:lnTo>
                  <a:close/>
                </a:path>
              </a:pathLst>
            </a:custGeom>
            <a:solidFill>
              <a:srgbClr val="000000">
                <a:alpha val="0"/>
              </a:srgbClr>
            </a:solidFill>
          </p:spPr>
        </p:sp>
        <p:sp>
          <p:nvSpPr>
            <p:cNvPr name="TextBox 9" id="9"/>
            <p:cNvSpPr txBox="true"/>
            <p:nvPr/>
          </p:nvSpPr>
          <p:spPr>
            <a:xfrm>
              <a:off x="0" y="-19050"/>
              <a:ext cx="2926080" cy="538339"/>
            </a:xfrm>
            <a:prstGeom prst="rect">
              <a:avLst/>
            </a:prstGeom>
          </p:spPr>
          <p:txBody>
            <a:bodyPr anchor="ctr" rtlCol="false" tIns="0" lIns="0" bIns="0" rIns="0"/>
            <a:lstStyle/>
            <a:p>
              <a:pPr algn="r">
                <a:lnSpc>
                  <a:spcPts val="1152"/>
                </a:lnSpc>
              </a:pPr>
              <a:r>
                <a:rPr lang="en-US" sz="960">
                  <a:solidFill>
                    <a:srgbClr val="898989"/>
                  </a:solidFill>
                  <a:latin typeface="Calibri (MS)"/>
                  <a:ea typeface="Calibri (MS)"/>
                  <a:cs typeface="Calibri (MS)"/>
                  <a:sym typeface="Calibri (MS)"/>
                </a:rPr>
                <a:t>9</a:t>
              </a:r>
            </a:p>
          </p:txBody>
        </p:sp>
      </p:grpSp>
      <p:grpSp>
        <p:nvGrpSpPr>
          <p:cNvPr name="Group 10" id="10"/>
          <p:cNvGrpSpPr/>
          <p:nvPr/>
        </p:nvGrpSpPr>
        <p:grpSpPr>
          <a:xfrm rot="0">
            <a:off x="1006600" y="1352479"/>
            <a:ext cx="1767377" cy="1553786"/>
            <a:chOff x="0" y="0"/>
            <a:chExt cx="654584" cy="575476"/>
          </a:xfrm>
        </p:grpSpPr>
        <p:sp>
          <p:nvSpPr>
            <p:cNvPr name="Freeform 11" id="11"/>
            <p:cNvSpPr/>
            <p:nvPr/>
          </p:nvSpPr>
          <p:spPr>
            <a:xfrm flipH="false" flipV="false" rot="0">
              <a:off x="0" y="0"/>
              <a:ext cx="654584" cy="575476"/>
            </a:xfrm>
            <a:custGeom>
              <a:avLst/>
              <a:gdLst/>
              <a:ahLst/>
              <a:cxnLst/>
              <a:rect r="r" b="b" t="t" l="l"/>
              <a:pathLst>
                <a:path h="575476" w="654584">
                  <a:moveTo>
                    <a:pt x="0" y="0"/>
                  </a:moveTo>
                  <a:lnTo>
                    <a:pt x="654584" y="0"/>
                  </a:lnTo>
                  <a:lnTo>
                    <a:pt x="654584" y="575476"/>
                  </a:lnTo>
                  <a:lnTo>
                    <a:pt x="0" y="575476"/>
                  </a:lnTo>
                  <a:close/>
                </a:path>
              </a:pathLst>
            </a:custGeom>
            <a:solidFill>
              <a:srgbClr val="FFDE59"/>
            </a:solidFill>
          </p:spPr>
        </p:sp>
        <p:sp>
          <p:nvSpPr>
            <p:cNvPr name="TextBox 12" id="12"/>
            <p:cNvSpPr txBox="true"/>
            <p:nvPr/>
          </p:nvSpPr>
          <p:spPr>
            <a:xfrm>
              <a:off x="0" y="-38100"/>
              <a:ext cx="654584" cy="613576"/>
            </a:xfrm>
            <a:prstGeom prst="rect">
              <a:avLst/>
            </a:prstGeom>
          </p:spPr>
          <p:txBody>
            <a:bodyPr anchor="ctr" rtlCol="false" tIns="50800" lIns="50800" bIns="50800" rIns="50800"/>
            <a:lstStyle/>
            <a:p>
              <a:pPr algn="ctr">
                <a:lnSpc>
                  <a:spcPts val="1800"/>
                </a:lnSpc>
              </a:pPr>
            </a:p>
          </p:txBody>
        </p:sp>
      </p:grpSp>
      <p:sp>
        <p:nvSpPr>
          <p:cNvPr name="TextBox 13" id="13"/>
          <p:cNvSpPr txBox="true"/>
          <p:nvPr/>
        </p:nvSpPr>
        <p:spPr>
          <a:xfrm rot="0">
            <a:off x="1990725" y="450779"/>
            <a:ext cx="5772150" cy="863600"/>
          </a:xfrm>
          <a:prstGeom prst="rect">
            <a:avLst/>
          </a:prstGeom>
        </p:spPr>
        <p:txBody>
          <a:bodyPr anchor="t" rtlCol="false" tIns="0" lIns="0" bIns="0" rIns="0">
            <a:spAutoFit/>
          </a:bodyPr>
          <a:lstStyle/>
          <a:p>
            <a:pPr algn="ctr">
              <a:lnSpc>
                <a:spcPts val="7000"/>
              </a:lnSpc>
            </a:pPr>
            <a:r>
              <a:rPr lang="en-US" sz="5000" b="true">
                <a:solidFill>
                  <a:srgbClr val="000000"/>
                </a:solidFill>
                <a:latin typeface="Canva Sans Bold"/>
                <a:ea typeface="Canva Sans Bold"/>
                <a:cs typeface="Canva Sans Bold"/>
                <a:sym typeface="Canva Sans Bold"/>
              </a:rPr>
              <a:t>Relational Scheme</a:t>
            </a:r>
          </a:p>
        </p:txBody>
      </p:sp>
      <p:sp>
        <p:nvSpPr>
          <p:cNvPr name="TextBox 14" id="14"/>
          <p:cNvSpPr txBox="true"/>
          <p:nvPr/>
        </p:nvSpPr>
        <p:spPr>
          <a:xfrm rot="0">
            <a:off x="754867" y="1314379"/>
            <a:ext cx="2270843" cy="372745"/>
          </a:xfrm>
          <a:prstGeom prst="rect">
            <a:avLst/>
          </a:prstGeom>
        </p:spPr>
        <p:txBody>
          <a:bodyPr anchor="t" rtlCol="false" tIns="0" lIns="0" bIns="0" rIns="0">
            <a:spAutoFit/>
          </a:bodyPr>
          <a:lstStyle/>
          <a:p>
            <a:pPr algn="ctr">
              <a:lnSpc>
                <a:spcPts val="3079"/>
              </a:lnSpc>
            </a:pPr>
            <a:r>
              <a:rPr lang="en-US" sz="2199">
                <a:solidFill>
                  <a:srgbClr val="000000"/>
                </a:solidFill>
                <a:latin typeface="Canva Sans"/>
                <a:ea typeface="Canva Sans"/>
                <a:cs typeface="Canva Sans"/>
                <a:sym typeface="Canva Sans"/>
              </a:rPr>
              <a:t>Payments</a:t>
            </a:r>
          </a:p>
        </p:txBody>
      </p:sp>
      <p:sp>
        <p:nvSpPr>
          <p:cNvPr name="TextBox 15" id="15"/>
          <p:cNvSpPr txBox="true"/>
          <p:nvPr/>
        </p:nvSpPr>
        <p:spPr>
          <a:xfrm rot="0">
            <a:off x="1006600" y="1953824"/>
            <a:ext cx="1767377" cy="679450"/>
          </a:xfrm>
          <a:prstGeom prst="rect">
            <a:avLst/>
          </a:prstGeom>
        </p:spPr>
        <p:txBody>
          <a:bodyPr anchor="t" rtlCol="false" tIns="0" lIns="0" bIns="0" rIns="0">
            <a:spAutoFit/>
          </a:bodyPr>
          <a:lstStyle/>
          <a:p>
            <a:pPr algn="ctr">
              <a:lnSpc>
                <a:spcPts val="1399"/>
              </a:lnSpc>
            </a:pPr>
            <a:r>
              <a:rPr lang="en-US" sz="999" u="sng">
                <a:solidFill>
                  <a:srgbClr val="000000"/>
                </a:solidFill>
                <a:latin typeface="Canva Sans"/>
                <a:ea typeface="Canva Sans"/>
                <a:cs typeface="Canva Sans"/>
                <a:sym typeface="Canva Sans"/>
              </a:rPr>
              <a:t>payement_id</a:t>
            </a:r>
          </a:p>
          <a:p>
            <a:pPr algn="ctr">
              <a:lnSpc>
                <a:spcPts val="1399"/>
              </a:lnSpc>
            </a:pPr>
            <a:r>
              <a:rPr lang="en-US" sz="999">
                <a:solidFill>
                  <a:srgbClr val="000000"/>
                </a:solidFill>
                <a:latin typeface="Canva Sans"/>
                <a:ea typeface="Canva Sans"/>
                <a:cs typeface="Canva Sans"/>
                <a:sym typeface="Canva Sans"/>
              </a:rPr>
              <a:t>payement_method</a:t>
            </a:r>
          </a:p>
          <a:p>
            <a:pPr algn="ctr">
              <a:lnSpc>
                <a:spcPts val="1399"/>
              </a:lnSpc>
            </a:pPr>
            <a:r>
              <a:rPr lang="en-US" sz="999">
                <a:solidFill>
                  <a:srgbClr val="000000"/>
                </a:solidFill>
                <a:latin typeface="Canva Sans"/>
                <a:ea typeface="Canva Sans"/>
                <a:cs typeface="Canva Sans"/>
                <a:sym typeface="Canva Sans"/>
              </a:rPr>
              <a:t>payment_date</a:t>
            </a:r>
          </a:p>
          <a:p>
            <a:pPr algn="ctr">
              <a:lnSpc>
                <a:spcPts val="1399"/>
              </a:lnSpc>
            </a:pPr>
            <a:r>
              <a:rPr lang="en-US" sz="999">
                <a:solidFill>
                  <a:srgbClr val="000000"/>
                </a:solidFill>
                <a:latin typeface="Canva Sans"/>
                <a:ea typeface="Canva Sans"/>
                <a:cs typeface="Canva Sans"/>
                <a:sym typeface="Canva Sans"/>
              </a:rPr>
              <a:t>transaction_status</a:t>
            </a:r>
          </a:p>
        </p:txBody>
      </p:sp>
      <p:sp>
        <p:nvSpPr>
          <p:cNvPr name="AutoShape 16" id="16"/>
          <p:cNvSpPr/>
          <p:nvPr/>
        </p:nvSpPr>
        <p:spPr>
          <a:xfrm>
            <a:off x="1006600" y="1744274"/>
            <a:ext cx="1767377" cy="0"/>
          </a:xfrm>
          <a:prstGeom prst="line">
            <a:avLst/>
          </a:prstGeom>
          <a:ln cap="flat" w="38100">
            <a:solidFill>
              <a:srgbClr val="000000"/>
            </a:solidFill>
            <a:prstDash val="solid"/>
            <a:headEnd type="none" len="sm" w="sm"/>
            <a:tailEnd type="none" len="sm" w="sm"/>
          </a:ln>
        </p:spPr>
      </p:sp>
      <p:grpSp>
        <p:nvGrpSpPr>
          <p:cNvPr name="Group 17" id="17"/>
          <p:cNvGrpSpPr/>
          <p:nvPr/>
        </p:nvGrpSpPr>
        <p:grpSpPr>
          <a:xfrm rot="0">
            <a:off x="3025710" y="1352479"/>
            <a:ext cx="1767377" cy="1553786"/>
            <a:chOff x="0" y="0"/>
            <a:chExt cx="654584" cy="575476"/>
          </a:xfrm>
        </p:grpSpPr>
        <p:sp>
          <p:nvSpPr>
            <p:cNvPr name="Freeform 18" id="18"/>
            <p:cNvSpPr/>
            <p:nvPr/>
          </p:nvSpPr>
          <p:spPr>
            <a:xfrm flipH="false" flipV="false" rot="0">
              <a:off x="0" y="0"/>
              <a:ext cx="654584" cy="575476"/>
            </a:xfrm>
            <a:custGeom>
              <a:avLst/>
              <a:gdLst/>
              <a:ahLst/>
              <a:cxnLst/>
              <a:rect r="r" b="b" t="t" l="l"/>
              <a:pathLst>
                <a:path h="575476" w="654584">
                  <a:moveTo>
                    <a:pt x="0" y="0"/>
                  </a:moveTo>
                  <a:lnTo>
                    <a:pt x="654584" y="0"/>
                  </a:lnTo>
                  <a:lnTo>
                    <a:pt x="654584" y="575476"/>
                  </a:lnTo>
                  <a:lnTo>
                    <a:pt x="0" y="575476"/>
                  </a:lnTo>
                  <a:close/>
                </a:path>
              </a:pathLst>
            </a:custGeom>
            <a:solidFill>
              <a:srgbClr val="D69597"/>
            </a:solidFill>
          </p:spPr>
        </p:sp>
        <p:sp>
          <p:nvSpPr>
            <p:cNvPr name="TextBox 19" id="19"/>
            <p:cNvSpPr txBox="true"/>
            <p:nvPr/>
          </p:nvSpPr>
          <p:spPr>
            <a:xfrm>
              <a:off x="0" y="-38100"/>
              <a:ext cx="654584" cy="613576"/>
            </a:xfrm>
            <a:prstGeom prst="rect">
              <a:avLst/>
            </a:prstGeom>
          </p:spPr>
          <p:txBody>
            <a:bodyPr anchor="ctr" rtlCol="false" tIns="50800" lIns="50800" bIns="50800" rIns="50800"/>
            <a:lstStyle/>
            <a:p>
              <a:pPr algn="ctr">
                <a:lnSpc>
                  <a:spcPts val="1800"/>
                </a:lnSpc>
              </a:pPr>
            </a:p>
          </p:txBody>
        </p:sp>
      </p:grpSp>
      <p:sp>
        <p:nvSpPr>
          <p:cNvPr name="TextBox 20" id="20"/>
          <p:cNvSpPr txBox="true"/>
          <p:nvPr/>
        </p:nvSpPr>
        <p:spPr>
          <a:xfrm rot="0">
            <a:off x="2773977" y="1314379"/>
            <a:ext cx="2270843" cy="372745"/>
          </a:xfrm>
          <a:prstGeom prst="rect">
            <a:avLst/>
          </a:prstGeom>
        </p:spPr>
        <p:txBody>
          <a:bodyPr anchor="t" rtlCol="false" tIns="0" lIns="0" bIns="0" rIns="0">
            <a:spAutoFit/>
          </a:bodyPr>
          <a:lstStyle/>
          <a:p>
            <a:pPr algn="ctr">
              <a:lnSpc>
                <a:spcPts val="3079"/>
              </a:lnSpc>
            </a:pPr>
            <a:r>
              <a:rPr lang="en-US" sz="2199">
                <a:solidFill>
                  <a:srgbClr val="000000"/>
                </a:solidFill>
                <a:latin typeface="Canva Sans"/>
                <a:ea typeface="Canva Sans"/>
                <a:cs typeface="Canva Sans"/>
                <a:sym typeface="Canva Sans"/>
              </a:rPr>
              <a:t>Theaters</a:t>
            </a:r>
          </a:p>
        </p:txBody>
      </p:sp>
      <p:sp>
        <p:nvSpPr>
          <p:cNvPr name="TextBox 21" id="21"/>
          <p:cNvSpPr txBox="true"/>
          <p:nvPr/>
        </p:nvSpPr>
        <p:spPr>
          <a:xfrm rot="0">
            <a:off x="3025710" y="1868099"/>
            <a:ext cx="1767377" cy="850900"/>
          </a:xfrm>
          <a:prstGeom prst="rect">
            <a:avLst/>
          </a:prstGeom>
        </p:spPr>
        <p:txBody>
          <a:bodyPr anchor="t" rtlCol="false" tIns="0" lIns="0" bIns="0" rIns="0">
            <a:spAutoFit/>
          </a:bodyPr>
          <a:lstStyle/>
          <a:p>
            <a:pPr algn="ctr">
              <a:lnSpc>
                <a:spcPts val="1399"/>
              </a:lnSpc>
            </a:pPr>
            <a:r>
              <a:rPr lang="en-US" sz="999" u="sng">
                <a:solidFill>
                  <a:srgbClr val="000000"/>
                </a:solidFill>
                <a:latin typeface="Canva Sans"/>
                <a:ea typeface="Canva Sans"/>
                <a:cs typeface="Canva Sans"/>
                <a:sym typeface="Canva Sans"/>
              </a:rPr>
              <a:t>theater_id</a:t>
            </a:r>
          </a:p>
          <a:p>
            <a:pPr algn="ctr">
              <a:lnSpc>
                <a:spcPts val="1399"/>
              </a:lnSpc>
            </a:pPr>
            <a:r>
              <a:rPr lang="en-US" sz="999">
                <a:solidFill>
                  <a:srgbClr val="000000"/>
                </a:solidFill>
                <a:latin typeface="Canva Sans"/>
                <a:ea typeface="Canva Sans"/>
                <a:cs typeface="Canva Sans"/>
                <a:sym typeface="Canva Sans"/>
              </a:rPr>
              <a:t>name</a:t>
            </a:r>
          </a:p>
          <a:p>
            <a:pPr algn="ctr">
              <a:lnSpc>
                <a:spcPts val="1399"/>
              </a:lnSpc>
            </a:pPr>
            <a:r>
              <a:rPr lang="en-US" sz="999">
                <a:solidFill>
                  <a:srgbClr val="000000"/>
                </a:solidFill>
                <a:latin typeface="Canva Sans"/>
                <a:ea typeface="Canva Sans"/>
                <a:cs typeface="Canva Sans"/>
                <a:sym typeface="Canva Sans"/>
              </a:rPr>
              <a:t>location</a:t>
            </a:r>
          </a:p>
          <a:p>
            <a:pPr algn="ctr">
              <a:lnSpc>
                <a:spcPts val="1399"/>
              </a:lnSpc>
            </a:pPr>
            <a:r>
              <a:rPr lang="en-US" sz="999">
                <a:solidFill>
                  <a:srgbClr val="000000"/>
                </a:solidFill>
                <a:latin typeface="Canva Sans"/>
                <a:ea typeface="Canva Sans"/>
                <a:cs typeface="Canva Sans"/>
                <a:sym typeface="Canva Sans"/>
              </a:rPr>
              <a:t>city</a:t>
            </a:r>
          </a:p>
          <a:p>
            <a:pPr algn="ctr">
              <a:lnSpc>
                <a:spcPts val="1399"/>
              </a:lnSpc>
            </a:pPr>
            <a:r>
              <a:rPr lang="en-US" sz="999">
                <a:solidFill>
                  <a:srgbClr val="000000"/>
                </a:solidFill>
                <a:latin typeface="Canva Sans"/>
                <a:ea typeface="Canva Sans"/>
                <a:cs typeface="Canva Sans"/>
                <a:sym typeface="Canva Sans"/>
              </a:rPr>
              <a:t>state</a:t>
            </a:r>
          </a:p>
        </p:txBody>
      </p:sp>
      <p:sp>
        <p:nvSpPr>
          <p:cNvPr name="AutoShape 22" id="22"/>
          <p:cNvSpPr/>
          <p:nvPr/>
        </p:nvSpPr>
        <p:spPr>
          <a:xfrm flipV="true">
            <a:off x="3025710" y="1744274"/>
            <a:ext cx="1767377" cy="0"/>
          </a:xfrm>
          <a:prstGeom prst="line">
            <a:avLst/>
          </a:prstGeom>
          <a:ln cap="flat" w="38100">
            <a:solidFill>
              <a:srgbClr val="000000"/>
            </a:solidFill>
            <a:prstDash val="solid"/>
            <a:headEnd type="none" len="sm" w="sm"/>
            <a:tailEnd type="none" len="sm" w="sm"/>
          </a:ln>
        </p:spPr>
      </p:sp>
      <p:grpSp>
        <p:nvGrpSpPr>
          <p:cNvPr name="Group 23" id="23"/>
          <p:cNvGrpSpPr/>
          <p:nvPr/>
        </p:nvGrpSpPr>
        <p:grpSpPr>
          <a:xfrm rot="0">
            <a:off x="1006600" y="3230940"/>
            <a:ext cx="1767377" cy="1553786"/>
            <a:chOff x="0" y="0"/>
            <a:chExt cx="654584" cy="575476"/>
          </a:xfrm>
        </p:grpSpPr>
        <p:sp>
          <p:nvSpPr>
            <p:cNvPr name="Freeform 24" id="24"/>
            <p:cNvSpPr/>
            <p:nvPr/>
          </p:nvSpPr>
          <p:spPr>
            <a:xfrm flipH="false" flipV="false" rot="0">
              <a:off x="0" y="0"/>
              <a:ext cx="654584" cy="575476"/>
            </a:xfrm>
            <a:custGeom>
              <a:avLst/>
              <a:gdLst/>
              <a:ahLst/>
              <a:cxnLst/>
              <a:rect r="r" b="b" t="t" l="l"/>
              <a:pathLst>
                <a:path h="575476" w="654584">
                  <a:moveTo>
                    <a:pt x="0" y="0"/>
                  </a:moveTo>
                  <a:lnTo>
                    <a:pt x="654584" y="0"/>
                  </a:lnTo>
                  <a:lnTo>
                    <a:pt x="654584" y="575476"/>
                  </a:lnTo>
                  <a:lnTo>
                    <a:pt x="0" y="575476"/>
                  </a:lnTo>
                  <a:close/>
                </a:path>
              </a:pathLst>
            </a:custGeom>
            <a:solidFill>
              <a:srgbClr val="5991FF"/>
            </a:solidFill>
          </p:spPr>
        </p:sp>
        <p:sp>
          <p:nvSpPr>
            <p:cNvPr name="TextBox 25" id="25"/>
            <p:cNvSpPr txBox="true"/>
            <p:nvPr/>
          </p:nvSpPr>
          <p:spPr>
            <a:xfrm>
              <a:off x="0" y="-38100"/>
              <a:ext cx="654584" cy="613576"/>
            </a:xfrm>
            <a:prstGeom prst="rect">
              <a:avLst/>
            </a:prstGeom>
          </p:spPr>
          <p:txBody>
            <a:bodyPr anchor="ctr" rtlCol="false" tIns="50800" lIns="50800" bIns="50800" rIns="50800"/>
            <a:lstStyle/>
            <a:p>
              <a:pPr algn="ctr">
                <a:lnSpc>
                  <a:spcPts val="1800"/>
                </a:lnSpc>
              </a:pPr>
            </a:p>
          </p:txBody>
        </p:sp>
      </p:grpSp>
      <p:sp>
        <p:nvSpPr>
          <p:cNvPr name="TextBox 26" id="26"/>
          <p:cNvSpPr txBox="true"/>
          <p:nvPr/>
        </p:nvSpPr>
        <p:spPr>
          <a:xfrm rot="0">
            <a:off x="754867" y="3192840"/>
            <a:ext cx="2270843" cy="372745"/>
          </a:xfrm>
          <a:prstGeom prst="rect">
            <a:avLst/>
          </a:prstGeom>
        </p:spPr>
        <p:txBody>
          <a:bodyPr anchor="t" rtlCol="false" tIns="0" lIns="0" bIns="0" rIns="0">
            <a:spAutoFit/>
          </a:bodyPr>
          <a:lstStyle/>
          <a:p>
            <a:pPr algn="ctr">
              <a:lnSpc>
                <a:spcPts val="3079"/>
              </a:lnSpc>
            </a:pPr>
            <a:r>
              <a:rPr lang="en-US" sz="2199">
                <a:solidFill>
                  <a:srgbClr val="000000"/>
                </a:solidFill>
                <a:latin typeface="Canva Sans"/>
                <a:ea typeface="Canva Sans"/>
                <a:cs typeface="Canva Sans"/>
                <a:sym typeface="Canva Sans"/>
              </a:rPr>
              <a:t>shows</a:t>
            </a:r>
          </a:p>
        </p:txBody>
      </p:sp>
      <p:sp>
        <p:nvSpPr>
          <p:cNvPr name="TextBox 27" id="27"/>
          <p:cNvSpPr txBox="true"/>
          <p:nvPr/>
        </p:nvSpPr>
        <p:spPr>
          <a:xfrm rot="0">
            <a:off x="1006600" y="3737035"/>
            <a:ext cx="1767377" cy="850900"/>
          </a:xfrm>
          <a:prstGeom prst="rect">
            <a:avLst/>
          </a:prstGeom>
        </p:spPr>
        <p:txBody>
          <a:bodyPr anchor="t" rtlCol="false" tIns="0" lIns="0" bIns="0" rIns="0">
            <a:spAutoFit/>
          </a:bodyPr>
          <a:lstStyle/>
          <a:p>
            <a:pPr algn="ctr">
              <a:lnSpc>
                <a:spcPts val="1399"/>
              </a:lnSpc>
            </a:pPr>
            <a:r>
              <a:rPr lang="en-US" sz="999" u="sng">
                <a:solidFill>
                  <a:srgbClr val="000000"/>
                </a:solidFill>
                <a:latin typeface="Canva Sans"/>
                <a:ea typeface="Canva Sans"/>
                <a:cs typeface="Canva Sans"/>
                <a:sym typeface="Canva Sans"/>
              </a:rPr>
              <a:t>show_id</a:t>
            </a:r>
          </a:p>
          <a:p>
            <a:pPr algn="ctr">
              <a:lnSpc>
                <a:spcPts val="1399"/>
              </a:lnSpc>
            </a:pPr>
            <a:r>
              <a:rPr lang="en-US" sz="999">
                <a:solidFill>
                  <a:srgbClr val="000000"/>
                </a:solidFill>
                <a:latin typeface="Canva Sans"/>
                <a:ea typeface="Canva Sans"/>
                <a:cs typeface="Canva Sans"/>
                <a:sym typeface="Canva Sans"/>
              </a:rPr>
              <a:t>show_date</a:t>
            </a:r>
          </a:p>
          <a:p>
            <a:pPr algn="ctr">
              <a:lnSpc>
                <a:spcPts val="1399"/>
              </a:lnSpc>
            </a:pPr>
            <a:r>
              <a:rPr lang="en-US" sz="999">
                <a:solidFill>
                  <a:srgbClr val="000000"/>
                </a:solidFill>
                <a:latin typeface="Canva Sans"/>
                <a:ea typeface="Canva Sans"/>
                <a:cs typeface="Canva Sans"/>
                <a:sym typeface="Canva Sans"/>
              </a:rPr>
              <a:t>start_time</a:t>
            </a:r>
          </a:p>
          <a:p>
            <a:pPr algn="ctr">
              <a:lnSpc>
                <a:spcPts val="1399"/>
              </a:lnSpc>
            </a:pPr>
            <a:r>
              <a:rPr lang="en-US" sz="999">
                <a:solidFill>
                  <a:srgbClr val="000000"/>
                </a:solidFill>
                <a:latin typeface="Canva Sans"/>
                <a:ea typeface="Canva Sans"/>
                <a:cs typeface="Canva Sans"/>
                <a:sym typeface="Canva Sans"/>
              </a:rPr>
              <a:t>price_per_ticket</a:t>
            </a:r>
          </a:p>
          <a:p>
            <a:pPr algn="ctr">
              <a:lnSpc>
                <a:spcPts val="1399"/>
              </a:lnSpc>
            </a:pPr>
            <a:r>
              <a:rPr lang="en-US" sz="999">
                <a:solidFill>
                  <a:srgbClr val="000000"/>
                </a:solidFill>
                <a:latin typeface="Canva Sans"/>
                <a:ea typeface="Canva Sans"/>
                <a:cs typeface="Canva Sans"/>
                <a:sym typeface="Canva Sans"/>
              </a:rPr>
              <a:t>available_seats</a:t>
            </a:r>
          </a:p>
        </p:txBody>
      </p:sp>
      <p:sp>
        <p:nvSpPr>
          <p:cNvPr name="AutoShape 28" id="28"/>
          <p:cNvSpPr/>
          <p:nvPr/>
        </p:nvSpPr>
        <p:spPr>
          <a:xfrm flipV="true">
            <a:off x="1006600" y="3622735"/>
            <a:ext cx="1767377" cy="0"/>
          </a:xfrm>
          <a:prstGeom prst="line">
            <a:avLst/>
          </a:prstGeom>
          <a:ln cap="flat" w="38100">
            <a:solidFill>
              <a:srgbClr val="000000"/>
            </a:solidFill>
            <a:prstDash val="solid"/>
            <a:headEnd type="none" len="sm" w="sm"/>
            <a:tailEnd type="none" len="sm" w="sm"/>
          </a:ln>
        </p:spPr>
      </p:sp>
      <p:grpSp>
        <p:nvGrpSpPr>
          <p:cNvPr name="Group 29" id="29"/>
          <p:cNvGrpSpPr/>
          <p:nvPr/>
        </p:nvGrpSpPr>
        <p:grpSpPr>
          <a:xfrm rot="0">
            <a:off x="5044820" y="1352479"/>
            <a:ext cx="1767377" cy="1553786"/>
            <a:chOff x="0" y="0"/>
            <a:chExt cx="654584" cy="575476"/>
          </a:xfrm>
        </p:grpSpPr>
        <p:sp>
          <p:nvSpPr>
            <p:cNvPr name="Freeform 30" id="30"/>
            <p:cNvSpPr/>
            <p:nvPr/>
          </p:nvSpPr>
          <p:spPr>
            <a:xfrm flipH="false" flipV="false" rot="0">
              <a:off x="0" y="0"/>
              <a:ext cx="654584" cy="575476"/>
            </a:xfrm>
            <a:custGeom>
              <a:avLst/>
              <a:gdLst/>
              <a:ahLst/>
              <a:cxnLst/>
              <a:rect r="r" b="b" t="t" l="l"/>
              <a:pathLst>
                <a:path h="575476" w="654584">
                  <a:moveTo>
                    <a:pt x="0" y="0"/>
                  </a:moveTo>
                  <a:lnTo>
                    <a:pt x="654584" y="0"/>
                  </a:lnTo>
                  <a:lnTo>
                    <a:pt x="654584" y="575476"/>
                  </a:lnTo>
                  <a:lnTo>
                    <a:pt x="0" y="575476"/>
                  </a:lnTo>
                  <a:close/>
                </a:path>
              </a:pathLst>
            </a:custGeom>
            <a:solidFill>
              <a:srgbClr val="59FFC3"/>
            </a:solidFill>
          </p:spPr>
        </p:sp>
        <p:sp>
          <p:nvSpPr>
            <p:cNvPr name="TextBox 31" id="31"/>
            <p:cNvSpPr txBox="true"/>
            <p:nvPr/>
          </p:nvSpPr>
          <p:spPr>
            <a:xfrm>
              <a:off x="0" y="-38100"/>
              <a:ext cx="654584" cy="613576"/>
            </a:xfrm>
            <a:prstGeom prst="rect">
              <a:avLst/>
            </a:prstGeom>
          </p:spPr>
          <p:txBody>
            <a:bodyPr anchor="ctr" rtlCol="false" tIns="50800" lIns="50800" bIns="50800" rIns="50800"/>
            <a:lstStyle/>
            <a:p>
              <a:pPr algn="ctr">
                <a:lnSpc>
                  <a:spcPts val="1800"/>
                </a:lnSpc>
              </a:pPr>
            </a:p>
          </p:txBody>
        </p:sp>
      </p:grpSp>
      <p:sp>
        <p:nvSpPr>
          <p:cNvPr name="TextBox 32" id="32"/>
          <p:cNvSpPr txBox="true"/>
          <p:nvPr/>
        </p:nvSpPr>
        <p:spPr>
          <a:xfrm rot="0">
            <a:off x="4793087" y="1314379"/>
            <a:ext cx="2270843" cy="372745"/>
          </a:xfrm>
          <a:prstGeom prst="rect">
            <a:avLst/>
          </a:prstGeom>
        </p:spPr>
        <p:txBody>
          <a:bodyPr anchor="t" rtlCol="false" tIns="0" lIns="0" bIns="0" rIns="0">
            <a:spAutoFit/>
          </a:bodyPr>
          <a:lstStyle/>
          <a:p>
            <a:pPr algn="ctr">
              <a:lnSpc>
                <a:spcPts val="3079"/>
              </a:lnSpc>
            </a:pPr>
            <a:r>
              <a:rPr lang="en-US" sz="2199">
                <a:solidFill>
                  <a:srgbClr val="000000"/>
                </a:solidFill>
                <a:latin typeface="Canva Sans"/>
                <a:ea typeface="Canva Sans"/>
                <a:cs typeface="Canva Sans"/>
                <a:sym typeface="Canva Sans"/>
              </a:rPr>
              <a:t>Reviews</a:t>
            </a:r>
          </a:p>
        </p:txBody>
      </p:sp>
      <p:sp>
        <p:nvSpPr>
          <p:cNvPr name="TextBox 33" id="33"/>
          <p:cNvSpPr txBox="true"/>
          <p:nvPr/>
        </p:nvSpPr>
        <p:spPr>
          <a:xfrm rot="0">
            <a:off x="5044820" y="1818065"/>
            <a:ext cx="1767377" cy="1022350"/>
          </a:xfrm>
          <a:prstGeom prst="rect">
            <a:avLst/>
          </a:prstGeom>
        </p:spPr>
        <p:txBody>
          <a:bodyPr anchor="t" rtlCol="false" tIns="0" lIns="0" bIns="0" rIns="0">
            <a:spAutoFit/>
          </a:bodyPr>
          <a:lstStyle/>
          <a:p>
            <a:pPr algn="ctr">
              <a:lnSpc>
                <a:spcPts val="1399"/>
              </a:lnSpc>
            </a:pPr>
            <a:r>
              <a:rPr lang="en-US" sz="999" u="sng">
                <a:solidFill>
                  <a:srgbClr val="000000"/>
                </a:solidFill>
                <a:latin typeface="Canva Sans"/>
                <a:ea typeface="Canva Sans"/>
                <a:cs typeface="Canva Sans"/>
                <a:sym typeface="Canva Sans"/>
              </a:rPr>
              <a:t>review_id</a:t>
            </a:r>
          </a:p>
          <a:p>
            <a:pPr algn="ctr">
              <a:lnSpc>
                <a:spcPts val="1399"/>
              </a:lnSpc>
            </a:pPr>
            <a:r>
              <a:rPr lang="en-US" sz="999">
                <a:solidFill>
                  <a:srgbClr val="000000"/>
                </a:solidFill>
                <a:latin typeface="Canva Sans"/>
                <a:ea typeface="Canva Sans"/>
                <a:cs typeface="Canva Sans"/>
                <a:sym typeface="Canva Sans"/>
              </a:rPr>
              <a:t>user_id</a:t>
            </a:r>
          </a:p>
          <a:p>
            <a:pPr algn="ctr">
              <a:lnSpc>
                <a:spcPts val="1399"/>
              </a:lnSpc>
            </a:pPr>
            <a:r>
              <a:rPr lang="en-US" sz="999">
                <a:solidFill>
                  <a:srgbClr val="000000"/>
                </a:solidFill>
                <a:latin typeface="Canva Sans"/>
                <a:ea typeface="Canva Sans"/>
                <a:cs typeface="Canva Sans"/>
                <a:sym typeface="Canva Sans"/>
              </a:rPr>
              <a:t>movie_id</a:t>
            </a:r>
          </a:p>
          <a:p>
            <a:pPr algn="ctr">
              <a:lnSpc>
                <a:spcPts val="1399"/>
              </a:lnSpc>
            </a:pPr>
            <a:r>
              <a:rPr lang="en-US" sz="999">
                <a:solidFill>
                  <a:srgbClr val="000000"/>
                </a:solidFill>
                <a:latin typeface="Canva Sans"/>
                <a:ea typeface="Canva Sans"/>
                <a:cs typeface="Canva Sans"/>
                <a:sym typeface="Canva Sans"/>
              </a:rPr>
              <a:t>rating</a:t>
            </a:r>
          </a:p>
          <a:p>
            <a:pPr algn="ctr">
              <a:lnSpc>
                <a:spcPts val="1399"/>
              </a:lnSpc>
            </a:pPr>
            <a:r>
              <a:rPr lang="en-US" sz="999">
                <a:solidFill>
                  <a:srgbClr val="000000"/>
                </a:solidFill>
                <a:latin typeface="Canva Sans"/>
                <a:ea typeface="Canva Sans"/>
                <a:cs typeface="Canva Sans"/>
                <a:sym typeface="Canva Sans"/>
              </a:rPr>
              <a:t>review_text</a:t>
            </a:r>
          </a:p>
          <a:p>
            <a:pPr algn="ctr">
              <a:lnSpc>
                <a:spcPts val="1399"/>
              </a:lnSpc>
            </a:pPr>
            <a:r>
              <a:rPr lang="en-US" sz="999">
                <a:solidFill>
                  <a:srgbClr val="000000"/>
                </a:solidFill>
                <a:latin typeface="Canva Sans"/>
                <a:ea typeface="Canva Sans"/>
                <a:cs typeface="Canva Sans"/>
                <a:sym typeface="Canva Sans"/>
              </a:rPr>
              <a:t>review_date</a:t>
            </a:r>
          </a:p>
        </p:txBody>
      </p:sp>
      <p:sp>
        <p:nvSpPr>
          <p:cNvPr name="AutoShape 34" id="34"/>
          <p:cNvSpPr/>
          <p:nvPr/>
        </p:nvSpPr>
        <p:spPr>
          <a:xfrm>
            <a:off x="5044820" y="1744274"/>
            <a:ext cx="1767377" cy="0"/>
          </a:xfrm>
          <a:prstGeom prst="line">
            <a:avLst/>
          </a:prstGeom>
          <a:ln cap="flat" w="38100">
            <a:solidFill>
              <a:srgbClr val="000000"/>
            </a:solidFill>
            <a:prstDash val="solid"/>
            <a:headEnd type="none" len="sm" w="sm"/>
            <a:tailEnd type="none" len="sm" w="sm"/>
          </a:ln>
        </p:spPr>
      </p:sp>
      <p:grpSp>
        <p:nvGrpSpPr>
          <p:cNvPr name="Group 35" id="35"/>
          <p:cNvGrpSpPr/>
          <p:nvPr/>
        </p:nvGrpSpPr>
        <p:grpSpPr>
          <a:xfrm rot="0">
            <a:off x="7024362" y="1352479"/>
            <a:ext cx="1767377" cy="1553786"/>
            <a:chOff x="0" y="0"/>
            <a:chExt cx="654584" cy="575476"/>
          </a:xfrm>
        </p:grpSpPr>
        <p:sp>
          <p:nvSpPr>
            <p:cNvPr name="Freeform 36" id="36"/>
            <p:cNvSpPr/>
            <p:nvPr/>
          </p:nvSpPr>
          <p:spPr>
            <a:xfrm flipH="false" flipV="false" rot="0">
              <a:off x="0" y="0"/>
              <a:ext cx="654584" cy="575476"/>
            </a:xfrm>
            <a:custGeom>
              <a:avLst/>
              <a:gdLst/>
              <a:ahLst/>
              <a:cxnLst/>
              <a:rect r="r" b="b" t="t" l="l"/>
              <a:pathLst>
                <a:path h="575476" w="654584">
                  <a:moveTo>
                    <a:pt x="0" y="0"/>
                  </a:moveTo>
                  <a:lnTo>
                    <a:pt x="654584" y="0"/>
                  </a:lnTo>
                  <a:lnTo>
                    <a:pt x="654584" y="575476"/>
                  </a:lnTo>
                  <a:lnTo>
                    <a:pt x="0" y="575476"/>
                  </a:lnTo>
                  <a:close/>
                </a:path>
              </a:pathLst>
            </a:custGeom>
            <a:solidFill>
              <a:srgbClr val="FF9A59"/>
            </a:solidFill>
          </p:spPr>
        </p:sp>
        <p:sp>
          <p:nvSpPr>
            <p:cNvPr name="TextBox 37" id="37"/>
            <p:cNvSpPr txBox="true"/>
            <p:nvPr/>
          </p:nvSpPr>
          <p:spPr>
            <a:xfrm>
              <a:off x="0" y="-38100"/>
              <a:ext cx="654584" cy="613576"/>
            </a:xfrm>
            <a:prstGeom prst="rect">
              <a:avLst/>
            </a:prstGeom>
          </p:spPr>
          <p:txBody>
            <a:bodyPr anchor="ctr" rtlCol="false" tIns="50800" lIns="50800" bIns="50800" rIns="50800"/>
            <a:lstStyle/>
            <a:p>
              <a:pPr algn="ctr">
                <a:lnSpc>
                  <a:spcPts val="1800"/>
                </a:lnSpc>
              </a:pPr>
            </a:p>
          </p:txBody>
        </p:sp>
      </p:grpSp>
      <p:sp>
        <p:nvSpPr>
          <p:cNvPr name="TextBox 38" id="38"/>
          <p:cNvSpPr txBox="true"/>
          <p:nvPr/>
        </p:nvSpPr>
        <p:spPr>
          <a:xfrm rot="0">
            <a:off x="6772630" y="1314379"/>
            <a:ext cx="2270843" cy="372745"/>
          </a:xfrm>
          <a:prstGeom prst="rect">
            <a:avLst/>
          </a:prstGeom>
        </p:spPr>
        <p:txBody>
          <a:bodyPr anchor="t" rtlCol="false" tIns="0" lIns="0" bIns="0" rIns="0">
            <a:spAutoFit/>
          </a:bodyPr>
          <a:lstStyle/>
          <a:p>
            <a:pPr algn="ctr">
              <a:lnSpc>
                <a:spcPts val="3079"/>
              </a:lnSpc>
            </a:pPr>
            <a:r>
              <a:rPr lang="en-US" sz="2199">
                <a:solidFill>
                  <a:srgbClr val="000000"/>
                </a:solidFill>
                <a:latin typeface="Canva Sans"/>
                <a:ea typeface="Canva Sans"/>
                <a:cs typeface="Canva Sans"/>
                <a:sym typeface="Canva Sans"/>
              </a:rPr>
              <a:t>Bookings</a:t>
            </a:r>
          </a:p>
        </p:txBody>
      </p:sp>
      <p:sp>
        <p:nvSpPr>
          <p:cNvPr name="TextBox 39" id="39"/>
          <p:cNvSpPr txBox="true"/>
          <p:nvPr/>
        </p:nvSpPr>
        <p:spPr>
          <a:xfrm rot="0">
            <a:off x="7024362" y="1953824"/>
            <a:ext cx="1767377" cy="679450"/>
          </a:xfrm>
          <a:prstGeom prst="rect">
            <a:avLst/>
          </a:prstGeom>
        </p:spPr>
        <p:txBody>
          <a:bodyPr anchor="t" rtlCol="false" tIns="0" lIns="0" bIns="0" rIns="0">
            <a:spAutoFit/>
          </a:bodyPr>
          <a:lstStyle/>
          <a:p>
            <a:pPr algn="ctr">
              <a:lnSpc>
                <a:spcPts val="1399"/>
              </a:lnSpc>
            </a:pPr>
            <a:r>
              <a:rPr lang="en-US" sz="999" u="sng">
                <a:solidFill>
                  <a:srgbClr val="000000"/>
                </a:solidFill>
                <a:latin typeface="Canva Sans"/>
                <a:ea typeface="Canva Sans"/>
                <a:cs typeface="Canva Sans"/>
                <a:sym typeface="Canva Sans"/>
              </a:rPr>
              <a:t>booking_id</a:t>
            </a:r>
          </a:p>
          <a:p>
            <a:pPr algn="ctr">
              <a:lnSpc>
                <a:spcPts val="1399"/>
              </a:lnSpc>
            </a:pPr>
            <a:r>
              <a:rPr lang="en-US" sz="999">
                <a:solidFill>
                  <a:srgbClr val="000000"/>
                </a:solidFill>
                <a:latin typeface="Canva Sans"/>
                <a:ea typeface="Canva Sans"/>
                <a:cs typeface="Canva Sans"/>
                <a:sym typeface="Canva Sans"/>
              </a:rPr>
              <a:t>booking_date</a:t>
            </a:r>
          </a:p>
          <a:p>
            <a:pPr algn="ctr">
              <a:lnSpc>
                <a:spcPts val="1399"/>
              </a:lnSpc>
            </a:pPr>
            <a:r>
              <a:rPr lang="en-US" sz="999">
                <a:solidFill>
                  <a:srgbClr val="000000"/>
                </a:solidFill>
                <a:latin typeface="Canva Sans"/>
                <a:ea typeface="Canva Sans"/>
                <a:cs typeface="Canva Sans"/>
                <a:sym typeface="Canva Sans"/>
              </a:rPr>
              <a:t>total_tickets</a:t>
            </a:r>
          </a:p>
          <a:p>
            <a:pPr algn="ctr">
              <a:lnSpc>
                <a:spcPts val="1399"/>
              </a:lnSpc>
            </a:pPr>
            <a:r>
              <a:rPr lang="en-US" sz="999">
                <a:solidFill>
                  <a:srgbClr val="000000"/>
                </a:solidFill>
                <a:latin typeface="Canva Sans"/>
                <a:ea typeface="Canva Sans"/>
                <a:cs typeface="Canva Sans"/>
                <a:sym typeface="Canva Sans"/>
              </a:rPr>
              <a:t>payment_status</a:t>
            </a:r>
          </a:p>
        </p:txBody>
      </p:sp>
      <p:sp>
        <p:nvSpPr>
          <p:cNvPr name="AutoShape 40" id="40"/>
          <p:cNvSpPr/>
          <p:nvPr/>
        </p:nvSpPr>
        <p:spPr>
          <a:xfrm>
            <a:off x="7024362" y="1744274"/>
            <a:ext cx="1767377" cy="0"/>
          </a:xfrm>
          <a:prstGeom prst="line">
            <a:avLst/>
          </a:prstGeom>
          <a:ln cap="flat" w="38100">
            <a:solidFill>
              <a:srgbClr val="000000"/>
            </a:solidFill>
            <a:prstDash val="solid"/>
            <a:headEnd type="none" len="sm" w="sm"/>
            <a:tailEnd type="none" len="sm" w="sm"/>
          </a:ln>
        </p:spPr>
      </p:sp>
      <p:grpSp>
        <p:nvGrpSpPr>
          <p:cNvPr name="Group 41" id="41"/>
          <p:cNvGrpSpPr/>
          <p:nvPr/>
        </p:nvGrpSpPr>
        <p:grpSpPr>
          <a:xfrm rot="0">
            <a:off x="3025710" y="3193665"/>
            <a:ext cx="1767377" cy="1553786"/>
            <a:chOff x="0" y="0"/>
            <a:chExt cx="654584" cy="575476"/>
          </a:xfrm>
        </p:grpSpPr>
        <p:sp>
          <p:nvSpPr>
            <p:cNvPr name="Freeform 42" id="42"/>
            <p:cNvSpPr/>
            <p:nvPr/>
          </p:nvSpPr>
          <p:spPr>
            <a:xfrm flipH="false" flipV="false" rot="0">
              <a:off x="0" y="0"/>
              <a:ext cx="654584" cy="575476"/>
            </a:xfrm>
            <a:custGeom>
              <a:avLst/>
              <a:gdLst/>
              <a:ahLst/>
              <a:cxnLst/>
              <a:rect r="r" b="b" t="t" l="l"/>
              <a:pathLst>
                <a:path h="575476" w="654584">
                  <a:moveTo>
                    <a:pt x="0" y="0"/>
                  </a:moveTo>
                  <a:lnTo>
                    <a:pt x="654584" y="0"/>
                  </a:lnTo>
                  <a:lnTo>
                    <a:pt x="654584" y="575476"/>
                  </a:lnTo>
                  <a:lnTo>
                    <a:pt x="0" y="575476"/>
                  </a:lnTo>
                  <a:close/>
                </a:path>
              </a:pathLst>
            </a:custGeom>
            <a:solidFill>
              <a:srgbClr val="D4FF59"/>
            </a:solidFill>
          </p:spPr>
        </p:sp>
        <p:sp>
          <p:nvSpPr>
            <p:cNvPr name="TextBox 43" id="43"/>
            <p:cNvSpPr txBox="true"/>
            <p:nvPr/>
          </p:nvSpPr>
          <p:spPr>
            <a:xfrm>
              <a:off x="0" y="-38100"/>
              <a:ext cx="654584" cy="613576"/>
            </a:xfrm>
            <a:prstGeom prst="rect">
              <a:avLst/>
            </a:prstGeom>
          </p:spPr>
          <p:txBody>
            <a:bodyPr anchor="ctr" rtlCol="false" tIns="50800" lIns="50800" bIns="50800" rIns="50800"/>
            <a:lstStyle/>
            <a:p>
              <a:pPr algn="ctr">
                <a:lnSpc>
                  <a:spcPts val="1800"/>
                </a:lnSpc>
              </a:pPr>
            </a:p>
          </p:txBody>
        </p:sp>
      </p:grpSp>
      <p:sp>
        <p:nvSpPr>
          <p:cNvPr name="TextBox 44" id="44"/>
          <p:cNvSpPr txBox="true"/>
          <p:nvPr/>
        </p:nvSpPr>
        <p:spPr>
          <a:xfrm rot="0">
            <a:off x="2773977" y="3155565"/>
            <a:ext cx="2270843" cy="372745"/>
          </a:xfrm>
          <a:prstGeom prst="rect">
            <a:avLst/>
          </a:prstGeom>
        </p:spPr>
        <p:txBody>
          <a:bodyPr anchor="t" rtlCol="false" tIns="0" lIns="0" bIns="0" rIns="0">
            <a:spAutoFit/>
          </a:bodyPr>
          <a:lstStyle/>
          <a:p>
            <a:pPr algn="ctr">
              <a:lnSpc>
                <a:spcPts val="3079"/>
              </a:lnSpc>
            </a:pPr>
            <a:r>
              <a:rPr lang="en-US" sz="2199">
                <a:solidFill>
                  <a:srgbClr val="000000"/>
                </a:solidFill>
                <a:latin typeface="Canva Sans"/>
                <a:ea typeface="Canva Sans"/>
                <a:cs typeface="Canva Sans"/>
                <a:sym typeface="Canva Sans"/>
              </a:rPr>
              <a:t>c_user</a:t>
            </a:r>
          </a:p>
        </p:txBody>
      </p:sp>
      <p:sp>
        <p:nvSpPr>
          <p:cNvPr name="TextBox 45" id="45"/>
          <p:cNvSpPr txBox="true"/>
          <p:nvPr/>
        </p:nvSpPr>
        <p:spPr>
          <a:xfrm rot="0">
            <a:off x="3025710" y="3699760"/>
            <a:ext cx="1767377" cy="850900"/>
          </a:xfrm>
          <a:prstGeom prst="rect">
            <a:avLst/>
          </a:prstGeom>
        </p:spPr>
        <p:txBody>
          <a:bodyPr anchor="t" rtlCol="false" tIns="0" lIns="0" bIns="0" rIns="0">
            <a:spAutoFit/>
          </a:bodyPr>
          <a:lstStyle/>
          <a:p>
            <a:pPr algn="ctr">
              <a:lnSpc>
                <a:spcPts val="1399"/>
              </a:lnSpc>
            </a:pPr>
            <a:r>
              <a:rPr lang="en-US" sz="999" u="sng">
                <a:solidFill>
                  <a:srgbClr val="000000"/>
                </a:solidFill>
                <a:latin typeface="Canva Sans"/>
                <a:ea typeface="Canva Sans"/>
                <a:cs typeface="Canva Sans"/>
                <a:sym typeface="Canva Sans"/>
              </a:rPr>
              <a:t>user_id</a:t>
            </a:r>
          </a:p>
          <a:p>
            <a:pPr algn="ctr">
              <a:lnSpc>
                <a:spcPts val="1399"/>
              </a:lnSpc>
            </a:pPr>
            <a:r>
              <a:rPr lang="en-US" sz="999">
                <a:solidFill>
                  <a:srgbClr val="000000"/>
                </a:solidFill>
                <a:latin typeface="Canva Sans"/>
                <a:ea typeface="Canva Sans"/>
                <a:cs typeface="Canva Sans"/>
                <a:sym typeface="Canva Sans"/>
              </a:rPr>
              <a:t>c_name</a:t>
            </a:r>
          </a:p>
          <a:p>
            <a:pPr algn="ctr">
              <a:lnSpc>
                <a:spcPts val="1399"/>
              </a:lnSpc>
            </a:pPr>
            <a:r>
              <a:rPr lang="en-US" sz="999">
                <a:solidFill>
                  <a:srgbClr val="000000"/>
                </a:solidFill>
                <a:latin typeface="Canva Sans"/>
                <a:ea typeface="Canva Sans"/>
                <a:cs typeface="Canva Sans"/>
                <a:sym typeface="Canva Sans"/>
              </a:rPr>
              <a:t>email</a:t>
            </a:r>
          </a:p>
          <a:p>
            <a:pPr algn="ctr">
              <a:lnSpc>
                <a:spcPts val="1399"/>
              </a:lnSpc>
            </a:pPr>
            <a:r>
              <a:rPr lang="en-US" sz="999">
                <a:solidFill>
                  <a:srgbClr val="000000"/>
                </a:solidFill>
                <a:latin typeface="Canva Sans"/>
                <a:ea typeface="Canva Sans"/>
                <a:cs typeface="Canva Sans"/>
                <a:sym typeface="Canva Sans"/>
              </a:rPr>
              <a:t>phone_number</a:t>
            </a:r>
          </a:p>
          <a:p>
            <a:pPr algn="ctr">
              <a:lnSpc>
                <a:spcPts val="1399"/>
              </a:lnSpc>
            </a:pPr>
            <a:r>
              <a:rPr lang="en-US" sz="999">
                <a:solidFill>
                  <a:srgbClr val="000000"/>
                </a:solidFill>
                <a:latin typeface="Canva Sans"/>
                <a:ea typeface="Canva Sans"/>
                <a:cs typeface="Canva Sans"/>
                <a:sym typeface="Canva Sans"/>
              </a:rPr>
              <a:t>DOB </a:t>
            </a:r>
          </a:p>
        </p:txBody>
      </p:sp>
      <p:sp>
        <p:nvSpPr>
          <p:cNvPr name="AutoShape 46" id="46"/>
          <p:cNvSpPr/>
          <p:nvPr/>
        </p:nvSpPr>
        <p:spPr>
          <a:xfrm>
            <a:off x="3025710" y="3585460"/>
            <a:ext cx="1767377" cy="0"/>
          </a:xfrm>
          <a:prstGeom prst="line">
            <a:avLst/>
          </a:prstGeom>
          <a:ln cap="flat" w="38100">
            <a:solidFill>
              <a:srgbClr val="000000"/>
            </a:solidFill>
            <a:prstDash val="solid"/>
            <a:headEnd type="none" len="sm" w="sm"/>
            <a:tailEnd type="none" len="sm" w="sm"/>
          </a:ln>
        </p:spPr>
      </p:sp>
      <p:grpSp>
        <p:nvGrpSpPr>
          <p:cNvPr name="Group 47" id="47"/>
          <p:cNvGrpSpPr/>
          <p:nvPr/>
        </p:nvGrpSpPr>
        <p:grpSpPr>
          <a:xfrm rot="0">
            <a:off x="5044820" y="3193665"/>
            <a:ext cx="1767377" cy="1553786"/>
            <a:chOff x="0" y="0"/>
            <a:chExt cx="654584" cy="575476"/>
          </a:xfrm>
        </p:grpSpPr>
        <p:sp>
          <p:nvSpPr>
            <p:cNvPr name="Freeform 48" id="48"/>
            <p:cNvSpPr/>
            <p:nvPr/>
          </p:nvSpPr>
          <p:spPr>
            <a:xfrm flipH="false" flipV="false" rot="0">
              <a:off x="0" y="0"/>
              <a:ext cx="654584" cy="575476"/>
            </a:xfrm>
            <a:custGeom>
              <a:avLst/>
              <a:gdLst/>
              <a:ahLst/>
              <a:cxnLst/>
              <a:rect r="r" b="b" t="t" l="l"/>
              <a:pathLst>
                <a:path h="575476" w="654584">
                  <a:moveTo>
                    <a:pt x="0" y="0"/>
                  </a:moveTo>
                  <a:lnTo>
                    <a:pt x="654584" y="0"/>
                  </a:lnTo>
                  <a:lnTo>
                    <a:pt x="654584" y="575476"/>
                  </a:lnTo>
                  <a:lnTo>
                    <a:pt x="0" y="575476"/>
                  </a:lnTo>
                  <a:close/>
                </a:path>
              </a:pathLst>
            </a:custGeom>
            <a:solidFill>
              <a:srgbClr val="59F5FF"/>
            </a:solidFill>
          </p:spPr>
        </p:sp>
        <p:sp>
          <p:nvSpPr>
            <p:cNvPr name="TextBox 49" id="49"/>
            <p:cNvSpPr txBox="true"/>
            <p:nvPr/>
          </p:nvSpPr>
          <p:spPr>
            <a:xfrm>
              <a:off x="0" y="-38100"/>
              <a:ext cx="654584" cy="613576"/>
            </a:xfrm>
            <a:prstGeom prst="rect">
              <a:avLst/>
            </a:prstGeom>
          </p:spPr>
          <p:txBody>
            <a:bodyPr anchor="ctr" rtlCol="false" tIns="50800" lIns="50800" bIns="50800" rIns="50800"/>
            <a:lstStyle/>
            <a:p>
              <a:pPr algn="ctr">
                <a:lnSpc>
                  <a:spcPts val="1800"/>
                </a:lnSpc>
              </a:pPr>
            </a:p>
          </p:txBody>
        </p:sp>
      </p:grpSp>
      <p:sp>
        <p:nvSpPr>
          <p:cNvPr name="TextBox 50" id="50"/>
          <p:cNvSpPr txBox="true"/>
          <p:nvPr/>
        </p:nvSpPr>
        <p:spPr>
          <a:xfrm rot="0">
            <a:off x="4793087" y="3155565"/>
            <a:ext cx="2270843" cy="372745"/>
          </a:xfrm>
          <a:prstGeom prst="rect">
            <a:avLst/>
          </a:prstGeom>
        </p:spPr>
        <p:txBody>
          <a:bodyPr anchor="t" rtlCol="false" tIns="0" lIns="0" bIns="0" rIns="0">
            <a:spAutoFit/>
          </a:bodyPr>
          <a:lstStyle/>
          <a:p>
            <a:pPr algn="ctr">
              <a:lnSpc>
                <a:spcPts val="3079"/>
              </a:lnSpc>
            </a:pPr>
            <a:r>
              <a:rPr lang="en-US" sz="2199">
                <a:solidFill>
                  <a:srgbClr val="000000"/>
                </a:solidFill>
                <a:latin typeface="Canva Sans"/>
                <a:ea typeface="Canva Sans"/>
                <a:cs typeface="Canva Sans"/>
                <a:sym typeface="Canva Sans"/>
              </a:rPr>
              <a:t>screens</a:t>
            </a:r>
          </a:p>
        </p:txBody>
      </p:sp>
      <p:sp>
        <p:nvSpPr>
          <p:cNvPr name="TextBox 51" id="51"/>
          <p:cNvSpPr txBox="true"/>
          <p:nvPr/>
        </p:nvSpPr>
        <p:spPr>
          <a:xfrm rot="0">
            <a:off x="5044820" y="3852160"/>
            <a:ext cx="1767377" cy="508000"/>
          </a:xfrm>
          <a:prstGeom prst="rect">
            <a:avLst/>
          </a:prstGeom>
        </p:spPr>
        <p:txBody>
          <a:bodyPr anchor="t" rtlCol="false" tIns="0" lIns="0" bIns="0" rIns="0">
            <a:spAutoFit/>
          </a:bodyPr>
          <a:lstStyle/>
          <a:p>
            <a:pPr algn="ctr">
              <a:lnSpc>
                <a:spcPts val="1399"/>
              </a:lnSpc>
            </a:pPr>
            <a:r>
              <a:rPr lang="en-US" sz="999" u="sng">
                <a:solidFill>
                  <a:srgbClr val="000000"/>
                </a:solidFill>
                <a:latin typeface="Canva Sans"/>
                <a:ea typeface="Canva Sans"/>
                <a:cs typeface="Canva Sans"/>
                <a:sym typeface="Canva Sans"/>
              </a:rPr>
              <a:t>screen_id</a:t>
            </a:r>
          </a:p>
          <a:p>
            <a:pPr algn="ctr">
              <a:lnSpc>
                <a:spcPts val="1399"/>
              </a:lnSpc>
            </a:pPr>
            <a:r>
              <a:rPr lang="en-US" sz="999">
                <a:solidFill>
                  <a:srgbClr val="000000"/>
                </a:solidFill>
                <a:latin typeface="Canva Sans"/>
                <a:ea typeface="Canva Sans"/>
                <a:cs typeface="Canva Sans"/>
                <a:sym typeface="Canva Sans"/>
              </a:rPr>
              <a:t>screen_number</a:t>
            </a:r>
          </a:p>
          <a:p>
            <a:pPr algn="ctr">
              <a:lnSpc>
                <a:spcPts val="1399"/>
              </a:lnSpc>
            </a:pPr>
            <a:r>
              <a:rPr lang="en-US" sz="999">
                <a:solidFill>
                  <a:srgbClr val="000000"/>
                </a:solidFill>
                <a:latin typeface="Canva Sans"/>
                <a:ea typeface="Canva Sans"/>
                <a:cs typeface="Canva Sans"/>
                <a:sym typeface="Canva Sans"/>
              </a:rPr>
              <a:t>total_Seats</a:t>
            </a:r>
          </a:p>
        </p:txBody>
      </p:sp>
      <p:sp>
        <p:nvSpPr>
          <p:cNvPr name="AutoShape 52" id="52"/>
          <p:cNvSpPr/>
          <p:nvPr/>
        </p:nvSpPr>
        <p:spPr>
          <a:xfrm>
            <a:off x="5044820" y="3585460"/>
            <a:ext cx="1767377" cy="0"/>
          </a:xfrm>
          <a:prstGeom prst="line">
            <a:avLst/>
          </a:prstGeom>
          <a:ln cap="flat" w="38100">
            <a:solidFill>
              <a:srgbClr val="000000"/>
            </a:solidFill>
            <a:prstDash val="solid"/>
            <a:headEnd type="none" len="sm" w="sm"/>
            <a:tailEnd type="none" len="sm" w="sm"/>
          </a:ln>
        </p:spPr>
      </p:sp>
      <p:grpSp>
        <p:nvGrpSpPr>
          <p:cNvPr name="Group 53" id="53"/>
          <p:cNvGrpSpPr/>
          <p:nvPr/>
        </p:nvGrpSpPr>
        <p:grpSpPr>
          <a:xfrm rot="0">
            <a:off x="7063930" y="3107115"/>
            <a:ext cx="1767377" cy="1677611"/>
            <a:chOff x="0" y="0"/>
            <a:chExt cx="654584" cy="621337"/>
          </a:xfrm>
        </p:grpSpPr>
        <p:sp>
          <p:nvSpPr>
            <p:cNvPr name="Freeform 54" id="54"/>
            <p:cNvSpPr/>
            <p:nvPr/>
          </p:nvSpPr>
          <p:spPr>
            <a:xfrm flipH="false" flipV="false" rot="0">
              <a:off x="0" y="0"/>
              <a:ext cx="654584" cy="621337"/>
            </a:xfrm>
            <a:custGeom>
              <a:avLst/>
              <a:gdLst/>
              <a:ahLst/>
              <a:cxnLst/>
              <a:rect r="r" b="b" t="t" l="l"/>
              <a:pathLst>
                <a:path h="621337" w="654584">
                  <a:moveTo>
                    <a:pt x="0" y="0"/>
                  </a:moveTo>
                  <a:lnTo>
                    <a:pt x="654584" y="0"/>
                  </a:lnTo>
                  <a:lnTo>
                    <a:pt x="654584" y="621337"/>
                  </a:lnTo>
                  <a:lnTo>
                    <a:pt x="0" y="621337"/>
                  </a:lnTo>
                  <a:close/>
                </a:path>
              </a:pathLst>
            </a:custGeom>
            <a:solidFill>
              <a:srgbClr val="E859FF"/>
            </a:solidFill>
          </p:spPr>
        </p:sp>
        <p:sp>
          <p:nvSpPr>
            <p:cNvPr name="TextBox 55" id="55"/>
            <p:cNvSpPr txBox="true"/>
            <p:nvPr/>
          </p:nvSpPr>
          <p:spPr>
            <a:xfrm>
              <a:off x="0" y="-38100"/>
              <a:ext cx="654584" cy="659437"/>
            </a:xfrm>
            <a:prstGeom prst="rect">
              <a:avLst/>
            </a:prstGeom>
          </p:spPr>
          <p:txBody>
            <a:bodyPr anchor="ctr" rtlCol="false" tIns="50800" lIns="50800" bIns="50800" rIns="50800"/>
            <a:lstStyle/>
            <a:p>
              <a:pPr algn="ctr">
                <a:lnSpc>
                  <a:spcPts val="1800"/>
                </a:lnSpc>
              </a:pPr>
            </a:p>
          </p:txBody>
        </p:sp>
      </p:grpSp>
      <p:sp>
        <p:nvSpPr>
          <p:cNvPr name="TextBox 56" id="56"/>
          <p:cNvSpPr txBox="true"/>
          <p:nvPr/>
        </p:nvSpPr>
        <p:spPr>
          <a:xfrm rot="0">
            <a:off x="6812197" y="3069015"/>
            <a:ext cx="2270843" cy="372745"/>
          </a:xfrm>
          <a:prstGeom prst="rect">
            <a:avLst/>
          </a:prstGeom>
        </p:spPr>
        <p:txBody>
          <a:bodyPr anchor="t" rtlCol="false" tIns="0" lIns="0" bIns="0" rIns="0">
            <a:spAutoFit/>
          </a:bodyPr>
          <a:lstStyle/>
          <a:p>
            <a:pPr algn="ctr">
              <a:lnSpc>
                <a:spcPts val="3079"/>
              </a:lnSpc>
            </a:pPr>
            <a:r>
              <a:rPr lang="en-US" sz="2199">
                <a:solidFill>
                  <a:srgbClr val="000000"/>
                </a:solidFill>
                <a:latin typeface="Canva Sans"/>
                <a:ea typeface="Canva Sans"/>
                <a:cs typeface="Canva Sans"/>
                <a:sym typeface="Canva Sans"/>
              </a:rPr>
              <a:t>Seats</a:t>
            </a:r>
          </a:p>
        </p:txBody>
      </p:sp>
      <p:sp>
        <p:nvSpPr>
          <p:cNvPr name="TextBox 57" id="57"/>
          <p:cNvSpPr txBox="true"/>
          <p:nvPr/>
        </p:nvSpPr>
        <p:spPr>
          <a:xfrm rot="0">
            <a:off x="7063930" y="3537010"/>
            <a:ext cx="1767377" cy="1193800"/>
          </a:xfrm>
          <a:prstGeom prst="rect">
            <a:avLst/>
          </a:prstGeom>
        </p:spPr>
        <p:txBody>
          <a:bodyPr anchor="t" rtlCol="false" tIns="0" lIns="0" bIns="0" rIns="0">
            <a:spAutoFit/>
          </a:bodyPr>
          <a:lstStyle/>
          <a:p>
            <a:pPr algn="ctr">
              <a:lnSpc>
                <a:spcPts val="1399"/>
              </a:lnSpc>
            </a:pPr>
            <a:r>
              <a:rPr lang="en-US" sz="999" u="sng">
                <a:solidFill>
                  <a:srgbClr val="000000"/>
                </a:solidFill>
                <a:latin typeface="Canva Sans"/>
                <a:ea typeface="Canva Sans"/>
                <a:cs typeface="Canva Sans"/>
                <a:sym typeface="Canva Sans"/>
              </a:rPr>
              <a:t>seat_id</a:t>
            </a:r>
          </a:p>
          <a:p>
            <a:pPr algn="ctr">
              <a:lnSpc>
                <a:spcPts val="1399"/>
              </a:lnSpc>
            </a:pPr>
            <a:r>
              <a:rPr lang="en-US" sz="999">
                <a:solidFill>
                  <a:srgbClr val="000000"/>
                </a:solidFill>
                <a:latin typeface="Canva Sans"/>
                <a:ea typeface="Canva Sans"/>
                <a:cs typeface="Canva Sans"/>
                <a:sym typeface="Canva Sans"/>
              </a:rPr>
              <a:t>booking_id</a:t>
            </a:r>
          </a:p>
          <a:p>
            <a:pPr algn="ctr">
              <a:lnSpc>
                <a:spcPts val="1399"/>
              </a:lnSpc>
            </a:pPr>
            <a:r>
              <a:rPr lang="en-US" sz="999">
                <a:solidFill>
                  <a:srgbClr val="000000"/>
                </a:solidFill>
                <a:latin typeface="Canva Sans"/>
                <a:ea typeface="Canva Sans"/>
                <a:cs typeface="Canva Sans"/>
                <a:sym typeface="Canva Sans"/>
              </a:rPr>
              <a:t>screen_id</a:t>
            </a:r>
          </a:p>
          <a:p>
            <a:pPr algn="ctr">
              <a:lnSpc>
                <a:spcPts val="1399"/>
              </a:lnSpc>
            </a:pPr>
            <a:r>
              <a:rPr lang="en-US" sz="999">
                <a:solidFill>
                  <a:srgbClr val="000000"/>
                </a:solidFill>
                <a:latin typeface="Canva Sans"/>
                <a:ea typeface="Canva Sans"/>
                <a:cs typeface="Canva Sans"/>
                <a:sym typeface="Canva Sans"/>
              </a:rPr>
              <a:t>seat_number</a:t>
            </a:r>
          </a:p>
          <a:p>
            <a:pPr algn="ctr">
              <a:lnSpc>
                <a:spcPts val="1399"/>
              </a:lnSpc>
            </a:pPr>
            <a:r>
              <a:rPr lang="en-US" sz="999">
                <a:solidFill>
                  <a:srgbClr val="000000"/>
                </a:solidFill>
                <a:latin typeface="Canva Sans"/>
                <a:ea typeface="Canva Sans"/>
                <a:cs typeface="Canva Sans"/>
                <a:sym typeface="Canva Sans"/>
              </a:rPr>
              <a:t>seat_type</a:t>
            </a:r>
          </a:p>
          <a:p>
            <a:pPr algn="ctr">
              <a:lnSpc>
                <a:spcPts val="1399"/>
              </a:lnSpc>
            </a:pPr>
            <a:r>
              <a:rPr lang="en-US" sz="999">
                <a:solidFill>
                  <a:srgbClr val="000000"/>
                </a:solidFill>
                <a:latin typeface="Canva Sans"/>
                <a:ea typeface="Canva Sans"/>
                <a:cs typeface="Canva Sans"/>
                <a:sym typeface="Canva Sans"/>
              </a:rPr>
              <a:t>charger</a:t>
            </a:r>
          </a:p>
          <a:p>
            <a:pPr algn="ctr">
              <a:lnSpc>
                <a:spcPts val="1399"/>
              </a:lnSpc>
            </a:pPr>
            <a:r>
              <a:rPr lang="en-US" sz="999">
                <a:solidFill>
                  <a:srgbClr val="000000"/>
                </a:solidFill>
                <a:latin typeface="Canva Sans"/>
                <a:ea typeface="Canva Sans"/>
                <a:cs typeface="Canva Sans"/>
                <a:sym typeface="Canva Sans"/>
              </a:rPr>
              <a:t>status</a:t>
            </a:r>
          </a:p>
        </p:txBody>
      </p:sp>
      <p:sp>
        <p:nvSpPr>
          <p:cNvPr name="AutoShape 58" id="58"/>
          <p:cNvSpPr/>
          <p:nvPr/>
        </p:nvSpPr>
        <p:spPr>
          <a:xfrm flipV="true">
            <a:off x="7063930" y="3498910"/>
            <a:ext cx="1767377" cy="0"/>
          </a:xfrm>
          <a:prstGeom prst="line">
            <a:avLst/>
          </a:prstGeom>
          <a:ln cap="flat" w="38100">
            <a:solidFill>
              <a:srgbClr val="000000"/>
            </a:solidFill>
            <a:prstDash val="solid"/>
            <a:headEnd type="none" len="sm" w="sm"/>
            <a:tailEnd type="none" len="sm" w="sm"/>
          </a:ln>
        </p:spPr>
      </p:sp>
      <p:grpSp>
        <p:nvGrpSpPr>
          <p:cNvPr name="Group 59" id="59"/>
          <p:cNvGrpSpPr/>
          <p:nvPr/>
        </p:nvGrpSpPr>
        <p:grpSpPr>
          <a:xfrm rot="0">
            <a:off x="3943137" y="4871276"/>
            <a:ext cx="1767377" cy="1852295"/>
            <a:chOff x="0" y="0"/>
            <a:chExt cx="654584" cy="686035"/>
          </a:xfrm>
        </p:grpSpPr>
        <p:sp>
          <p:nvSpPr>
            <p:cNvPr name="Freeform 60" id="60"/>
            <p:cNvSpPr/>
            <p:nvPr/>
          </p:nvSpPr>
          <p:spPr>
            <a:xfrm flipH="false" flipV="false" rot="0">
              <a:off x="0" y="0"/>
              <a:ext cx="654584" cy="686035"/>
            </a:xfrm>
            <a:custGeom>
              <a:avLst/>
              <a:gdLst/>
              <a:ahLst/>
              <a:cxnLst/>
              <a:rect r="r" b="b" t="t" l="l"/>
              <a:pathLst>
                <a:path h="686035" w="654584">
                  <a:moveTo>
                    <a:pt x="0" y="0"/>
                  </a:moveTo>
                  <a:lnTo>
                    <a:pt x="654584" y="0"/>
                  </a:lnTo>
                  <a:lnTo>
                    <a:pt x="654584" y="686035"/>
                  </a:lnTo>
                  <a:lnTo>
                    <a:pt x="0" y="686035"/>
                  </a:lnTo>
                  <a:close/>
                </a:path>
              </a:pathLst>
            </a:custGeom>
            <a:solidFill>
              <a:srgbClr val="FF5959"/>
            </a:solidFill>
          </p:spPr>
        </p:sp>
        <p:sp>
          <p:nvSpPr>
            <p:cNvPr name="TextBox 61" id="61"/>
            <p:cNvSpPr txBox="true"/>
            <p:nvPr/>
          </p:nvSpPr>
          <p:spPr>
            <a:xfrm>
              <a:off x="0" y="-38100"/>
              <a:ext cx="654584" cy="724135"/>
            </a:xfrm>
            <a:prstGeom prst="rect">
              <a:avLst/>
            </a:prstGeom>
          </p:spPr>
          <p:txBody>
            <a:bodyPr anchor="ctr" rtlCol="false" tIns="50800" lIns="50800" bIns="50800" rIns="50800"/>
            <a:lstStyle/>
            <a:p>
              <a:pPr algn="ctr">
                <a:lnSpc>
                  <a:spcPts val="1800"/>
                </a:lnSpc>
              </a:pPr>
            </a:p>
          </p:txBody>
        </p:sp>
      </p:grpSp>
      <p:sp>
        <p:nvSpPr>
          <p:cNvPr name="TextBox 62" id="62"/>
          <p:cNvSpPr txBox="true"/>
          <p:nvPr/>
        </p:nvSpPr>
        <p:spPr>
          <a:xfrm rot="0">
            <a:off x="3691405" y="4833176"/>
            <a:ext cx="2270843" cy="372745"/>
          </a:xfrm>
          <a:prstGeom prst="rect">
            <a:avLst/>
          </a:prstGeom>
        </p:spPr>
        <p:txBody>
          <a:bodyPr anchor="t" rtlCol="false" tIns="0" lIns="0" bIns="0" rIns="0">
            <a:spAutoFit/>
          </a:bodyPr>
          <a:lstStyle/>
          <a:p>
            <a:pPr algn="ctr">
              <a:lnSpc>
                <a:spcPts val="3079"/>
              </a:lnSpc>
            </a:pPr>
            <a:r>
              <a:rPr lang="en-US" sz="2199">
                <a:solidFill>
                  <a:srgbClr val="000000"/>
                </a:solidFill>
                <a:latin typeface="Canva Sans"/>
                <a:ea typeface="Canva Sans"/>
                <a:cs typeface="Canva Sans"/>
                <a:sym typeface="Canva Sans"/>
              </a:rPr>
              <a:t>Movies</a:t>
            </a:r>
          </a:p>
        </p:txBody>
      </p:sp>
      <p:sp>
        <p:nvSpPr>
          <p:cNvPr name="TextBox 63" id="63"/>
          <p:cNvSpPr txBox="true"/>
          <p:nvPr/>
        </p:nvSpPr>
        <p:spPr>
          <a:xfrm rot="0">
            <a:off x="3943137" y="5358321"/>
            <a:ext cx="1767377" cy="1365250"/>
          </a:xfrm>
          <a:prstGeom prst="rect">
            <a:avLst/>
          </a:prstGeom>
        </p:spPr>
        <p:txBody>
          <a:bodyPr anchor="t" rtlCol="false" tIns="0" lIns="0" bIns="0" rIns="0">
            <a:spAutoFit/>
          </a:bodyPr>
          <a:lstStyle/>
          <a:p>
            <a:pPr algn="ctr">
              <a:lnSpc>
                <a:spcPts val="1399"/>
              </a:lnSpc>
            </a:pPr>
            <a:r>
              <a:rPr lang="en-US" sz="999" u="sng">
                <a:solidFill>
                  <a:srgbClr val="000000"/>
                </a:solidFill>
                <a:latin typeface="Canva Sans"/>
                <a:ea typeface="Canva Sans"/>
                <a:cs typeface="Canva Sans"/>
                <a:sym typeface="Canva Sans"/>
              </a:rPr>
              <a:t>movie_id</a:t>
            </a:r>
          </a:p>
          <a:p>
            <a:pPr algn="ctr">
              <a:lnSpc>
                <a:spcPts val="1399"/>
              </a:lnSpc>
            </a:pPr>
            <a:r>
              <a:rPr lang="en-US" sz="999">
                <a:solidFill>
                  <a:srgbClr val="000000"/>
                </a:solidFill>
                <a:latin typeface="Canva Sans"/>
                <a:ea typeface="Canva Sans"/>
                <a:cs typeface="Canva Sans"/>
                <a:sym typeface="Canva Sans"/>
              </a:rPr>
              <a:t>title</a:t>
            </a:r>
          </a:p>
          <a:p>
            <a:pPr algn="ctr">
              <a:lnSpc>
                <a:spcPts val="1399"/>
              </a:lnSpc>
            </a:pPr>
            <a:r>
              <a:rPr lang="en-US" sz="999">
                <a:solidFill>
                  <a:srgbClr val="000000"/>
                </a:solidFill>
                <a:latin typeface="Canva Sans"/>
                <a:ea typeface="Canva Sans"/>
                <a:cs typeface="Canva Sans"/>
                <a:sym typeface="Canva Sans"/>
              </a:rPr>
              <a:t>genre</a:t>
            </a:r>
          </a:p>
          <a:p>
            <a:pPr algn="ctr">
              <a:lnSpc>
                <a:spcPts val="1399"/>
              </a:lnSpc>
            </a:pPr>
            <a:r>
              <a:rPr lang="en-US" sz="999">
                <a:solidFill>
                  <a:srgbClr val="000000"/>
                </a:solidFill>
                <a:latin typeface="Canva Sans"/>
                <a:ea typeface="Canva Sans"/>
                <a:cs typeface="Canva Sans"/>
                <a:sym typeface="Canva Sans"/>
              </a:rPr>
              <a:t>m_lang</a:t>
            </a:r>
          </a:p>
          <a:p>
            <a:pPr algn="ctr">
              <a:lnSpc>
                <a:spcPts val="1399"/>
              </a:lnSpc>
            </a:pPr>
            <a:r>
              <a:rPr lang="en-US" sz="999">
                <a:solidFill>
                  <a:srgbClr val="000000"/>
                </a:solidFill>
                <a:latin typeface="Canva Sans"/>
                <a:ea typeface="Canva Sans"/>
                <a:cs typeface="Canva Sans"/>
                <a:sym typeface="Canva Sans"/>
              </a:rPr>
              <a:t>duration</a:t>
            </a:r>
          </a:p>
          <a:p>
            <a:pPr algn="ctr">
              <a:lnSpc>
                <a:spcPts val="1399"/>
              </a:lnSpc>
            </a:pPr>
            <a:r>
              <a:rPr lang="en-US" sz="999">
                <a:solidFill>
                  <a:srgbClr val="000000"/>
                </a:solidFill>
                <a:latin typeface="Canva Sans"/>
                <a:ea typeface="Canva Sans"/>
                <a:cs typeface="Canva Sans"/>
                <a:sym typeface="Canva Sans"/>
              </a:rPr>
              <a:t>rating</a:t>
            </a:r>
          </a:p>
          <a:p>
            <a:pPr algn="ctr">
              <a:lnSpc>
                <a:spcPts val="1399"/>
              </a:lnSpc>
            </a:pPr>
            <a:r>
              <a:rPr lang="en-US" sz="999">
                <a:solidFill>
                  <a:srgbClr val="000000"/>
                </a:solidFill>
                <a:latin typeface="Canva Sans"/>
                <a:ea typeface="Canva Sans"/>
                <a:cs typeface="Canva Sans"/>
                <a:sym typeface="Canva Sans"/>
              </a:rPr>
              <a:t>release_date</a:t>
            </a:r>
          </a:p>
          <a:p>
            <a:pPr algn="ctr">
              <a:lnSpc>
                <a:spcPts val="1399"/>
              </a:lnSpc>
            </a:pPr>
          </a:p>
        </p:txBody>
      </p:sp>
      <p:sp>
        <p:nvSpPr>
          <p:cNvPr name="AutoShape 64" id="64"/>
          <p:cNvSpPr/>
          <p:nvPr/>
        </p:nvSpPr>
        <p:spPr>
          <a:xfrm>
            <a:off x="3943137" y="5263071"/>
            <a:ext cx="1767377" cy="13652"/>
          </a:xfrm>
          <a:prstGeom prst="line">
            <a:avLst/>
          </a:prstGeom>
          <a:ln cap="flat" w="38100">
            <a:solidFill>
              <a:srgbClr val="000000"/>
            </a:solidFill>
            <a:prstDash val="solid"/>
            <a:headEnd type="none" len="sm" w="sm"/>
            <a:tailEnd type="none" len="sm" w="sm"/>
          </a:ln>
        </p:spPr>
      </p:sp>
      <p:grpSp>
        <p:nvGrpSpPr>
          <p:cNvPr name="Group 65" id="65"/>
          <p:cNvGrpSpPr/>
          <p:nvPr/>
        </p:nvGrpSpPr>
        <p:grpSpPr>
          <a:xfrm rot="0">
            <a:off x="1424645" y="4899026"/>
            <a:ext cx="1767377" cy="1536460"/>
            <a:chOff x="0" y="0"/>
            <a:chExt cx="654584" cy="569059"/>
          </a:xfrm>
        </p:grpSpPr>
        <p:sp>
          <p:nvSpPr>
            <p:cNvPr name="Freeform 66" id="66"/>
            <p:cNvSpPr/>
            <p:nvPr/>
          </p:nvSpPr>
          <p:spPr>
            <a:xfrm flipH="false" flipV="false" rot="0">
              <a:off x="0" y="0"/>
              <a:ext cx="654584" cy="569059"/>
            </a:xfrm>
            <a:custGeom>
              <a:avLst/>
              <a:gdLst/>
              <a:ahLst/>
              <a:cxnLst/>
              <a:rect r="r" b="b" t="t" l="l"/>
              <a:pathLst>
                <a:path h="569059" w="654584">
                  <a:moveTo>
                    <a:pt x="0" y="0"/>
                  </a:moveTo>
                  <a:lnTo>
                    <a:pt x="654584" y="0"/>
                  </a:lnTo>
                  <a:lnTo>
                    <a:pt x="654584" y="569059"/>
                  </a:lnTo>
                  <a:lnTo>
                    <a:pt x="0" y="569059"/>
                  </a:lnTo>
                  <a:close/>
                </a:path>
              </a:pathLst>
            </a:custGeom>
            <a:solidFill>
              <a:srgbClr val="EDF4E0"/>
            </a:solidFill>
          </p:spPr>
        </p:sp>
        <p:sp>
          <p:nvSpPr>
            <p:cNvPr name="TextBox 67" id="67"/>
            <p:cNvSpPr txBox="true"/>
            <p:nvPr/>
          </p:nvSpPr>
          <p:spPr>
            <a:xfrm>
              <a:off x="0" y="-38100"/>
              <a:ext cx="654584" cy="607159"/>
            </a:xfrm>
            <a:prstGeom prst="rect">
              <a:avLst/>
            </a:prstGeom>
          </p:spPr>
          <p:txBody>
            <a:bodyPr anchor="ctr" rtlCol="false" tIns="50800" lIns="50800" bIns="50800" rIns="50800"/>
            <a:lstStyle/>
            <a:p>
              <a:pPr algn="ctr">
                <a:lnSpc>
                  <a:spcPts val="1800"/>
                </a:lnSpc>
              </a:pPr>
            </a:p>
          </p:txBody>
        </p:sp>
      </p:grpSp>
      <p:sp>
        <p:nvSpPr>
          <p:cNvPr name="TextBox 68" id="68"/>
          <p:cNvSpPr txBox="true"/>
          <p:nvPr/>
        </p:nvSpPr>
        <p:spPr>
          <a:xfrm rot="0">
            <a:off x="1172912" y="4860926"/>
            <a:ext cx="2270843" cy="372745"/>
          </a:xfrm>
          <a:prstGeom prst="rect">
            <a:avLst/>
          </a:prstGeom>
        </p:spPr>
        <p:txBody>
          <a:bodyPr anchor="t" rtlCol="false" tIns="0" lIns="0" bIns="0" rIns="0">
            <a:spAutoFit/>
          </a:bodyPr>
          <a:lstStyle/>
          <a:p>
            <a:pPr algn="ctr">
              <a:lnSpc>
                <a:spcPts val="3079"/>
              </a:lnSpc>
            </a:pPr>
            <a:r>
              <a:rPr lang="en-US" sz="2199">
                <a:solidFill>
                  <a:srgbClr val="000000"/>
                </a:solidFill>
                <a:latin typeface="Canva Sans"/>
                <a:ea typeface="Canva Sans"/>
                <a:cs typeface="Canva Sans"/>
                <a:sym typeface="Canva Sans"/>
              </a:rPr>
              <a:t>Schedule</a:t>
            </a:r>
          </a:p>
        </p:txBody>
      </p:sp>
      <p:sp>
        <p:nvSpPr>
          <p:cNvPr name="TextBox 69" id="69"/>
          <p:cNvSpPr txBox="true"/>
          <p:nvPr/>
        </p:nvSpPr>
        <p:spPr>
          <a:xfrm rot="0">
            <a:off x="1424645" y="5410151"/>
            <a:ext cx="1767377" cy="850900"/>
          </a:xfrm>
          <a:prstGeom prst="rect">
            <a:avLst/>
          </a:prstGeom>
        </p:spPr>
        <p:txBody>
          <a:bodyPr anchor="t" rtlCol="false" tIns="0" lIns="0" bIns="0" rIns="0">
            <a:spAutoFit/>
          </a:bodyPr>
          <a:lstStyle/>
          <a:p>
            <a:pPr algn="ctr">
              <a:lnSpc>
                <a:spcPts val="1399"/>
              </a:lnSpc>
            </a:pPr>
            <a:r>
              <a:rPr lang="en-US" sz="999" u="sng">
                <a:solidFill>
                  <a:srgbClr val="000000"/>
                </a:solidFill>
                <a:latin typeface="Canva Sans"/>
                <a:ea typeface="Canva Sans"/>
                <a:cs typeface="Canva Sans"/>
                <a:sym typeface="Canva Sans"/>
              </a:rPr>
              <a:t>schedule_id</a:t>
            </a:r>
          </a:p>
          <a:p>
            <a:pPr algn="ctr">
              <a:lnSpc>
                <a:spcPts val="1399"/>
              </a:lnSpc>
            </a:pPr>
            <a:r>
              <a:rPr lang="en-US" sz="999">
                <a:solidFill>
                  <a:srgbClr val="000000"/>
                </a:solidFill>
                <a:latin typeface="Canva Sans"/>
                <a:ea typeface="Canva Sans"/>
                <a:cs typeface="Canva Sans"/>
                <a:sym typeface="Canva Sans"/>
              </a:rPr>
              <a:t>show_id</a:t>
            </a:r>
          </a:p>
          <a:p>
            <a:pPr algn="ctr">
              <a:lnSpc>
                <a:spcPts val="1399"/>
              </a:lnSpc>
            </a:pPr>
            <a:r>
              <a:rPr lang="en-US" sz="999">
                <a:solidFill>
                  <a:srgbClr val="000000"/>
                </a:solidFill>
                <a:latin typeface="Canva Sans"/>
                <a:ea typeface="Canva Sans"/>
                <a:cs typeface="Canva Sans"/>
                <a:sym typeface="Canva Sans"/>
              </a:rPr>
              <a:t>movie_id</a:t>
            </a:r>
          </a:p>
          <a:p>
            <a:pPr algn="ctr">
              <a:lnSpc>
                <a:spcPts val="1399"/>
              </a:lnSpc>
            </a:pPr>
            <a:r>
              <a:rPr lang="en-US" sz="999">
                <a:solidFill>
                  <a:srgbClr val="000000"/>
                </a:solidFill>
                <a:latin typeface="Canva Sans"/>
                <a:ea typeface="Canva Sans"/>
                <a:cs typeface="Canva Sans"/>
                <a:sym typeface="Canva Sans"/>
              </a:rPr>
              <a:t>theater_id</a:t>
            </a:r>
          </a:p>
          <a:p>
            <a:pPr algn="ctr">
              <a:lnSpc>
                <a:spcPts val="1399"/>
              </a:lnSpc>
            </a:pPr>
            <a:r>
              <a:rPr lang="en-US" sz="999">
                <a:solidFill>
                  <a:srgbClr val="000000"/>
                </a:solidFill>
                <a:latin typeface="Canva Sans"/>
                <a:ea typeface="Canva Sans"/>
                <a:cs typeface="Canva Sans"/>
                <a:sym typeface="Canva Sans"/>
              </a:rPr>
              <a:t>screen_id</a:t>
            </a:r>
          </a:p>
        </p:txBody>
      </p:sp>
      <p:sp>
        <p:nvSpPr>
          <p:cNvPr name="AutoShape 70" id="70"/>
          <p:cNvSpPr/>
          <p:nvPr/>
        </p:nvSpPr>
        <p:spPr>
          <a:xfrm>
            <a:off x="1424645" y="5290821"/>
            <a:ext cx="1767377" cy="5031"/>
          </a:xfrm>
          <a:prstGeom prst="line">
            <a:avLst/>
          </a:prstGeom>
          <a:ln cap="flat" w="38100">
            <a:solidFill>
              <a:srgbClr val="000000"/>
            </a:solidFill>
            <a:prstDash val="solid"/>
            <a:headEnd type="none" len="sm" w="sm"/>
            <a:tailEnd type="none" len="sm" w="sm"/>
          </a:ln>
        </p:spPr>
      </p:sp>
      <p:grpSp>
        <p:nvGrpSpPr>
          <p:cNvPr name="Group 71" id="71"/>
          <p:cNvGrpSpPr/>
          <p:nvPr/>
        </p:nvGrpSpPr>
        <p:grpSpPr>
          <a:xfrm rot="0">
            <a:off x="6461630" y="4899026"/>
            <a:ext cx="1767377" cy="1536460"/>
            <a:chOff x="0" y="0"/>
            <a:chExt cx="654584" cy="569059"/>
          </a:xfrm>
        </p:grpSpPr>
        <p:sp>
          <p:nvSpPr>
            <p:cNvPr name="Freeform 72" id="72"/>
            <p:cNvSpPr/>
            <p:nvPr/>
          </p:nvSpPr>
          <p:spPr>
            <a:xfrm flipH="false" flipV="false" rot="0">
              <a:off x="0" y="0"/>
              <a:ext cx="654584" cy="569059"/>
            </a:xfrm>
            <a:custGeom>
              <a:avLst/>
              <a:gdLst/>
              <a:ahLst/>
              <a:cxnLst/>
              <a:rect r="r" b="b" t="t" l="l"/>
              <a:pathLst>
                <a:path h="569059" w="654584">
                  <a:moveTo>
                    <a:pt x="0" y="0"/>
                  </a:moveTo>
                  <a:lnTo>
                    <a:pt x="654584" y="0"/>
                  </a:lnTo>
                  <a:lnTo>
                    <a:pt x="654584" y="569059"/>
                  </a:lnTo>
                  <a:lnTo>
                    <a:pt x="0" y="569059"/>
                  </a:lnTo>
                  <a:close/>
                </a:path>
              </a:pathLst>
            </a:custGeom>
            <a:solidFill>
              <a:srgbClr val="FF66C4"/>
            </a:solidFill>
          </p:spPr>
        </p:sp>
        <p:sp>
          <p:nvSpPr>
            <p:cNvPr name="TextBox 73" id="73"/>
            <p:cNvSpPr txBox="true"/>
            <p:nvPr/>
          </p:nvSpPr>
          <p:spPr>
            <a:xfrm>
              <a:off x="0" y="-38100"/>
              <a:ext cx="654584" cy="607159"/>
            </a:xfrm>
            <a:prstGeom prst="rect">
              <a:avLst/>
            </a:prstGeom>
          </p:spPr>
          <p:txBody>
            <a:bodyPr anchor="ctr" rtlCol="false" tIns="50800" lIns="50800" bIns="50800" rIns="50800"/>
            <a:lstStyle/>
            <a:p>
              <a:pPr algn="ctr">
                <a:lnSpc>
                  <a:spcPts val="1800"/>
                </a:lnSpc>
              </a:pPr>
            </a:p>
          </p:txBody>
        </p:sp>
      </p:grpSp>
      <p:sp>
        <p:nvSpPr>
          <p:cNvPr name="TextBox 74" id="74"/>
          <p:cNvSpPr txBox="true"/>
          <p:nvPr/>
        </p:nvSpPr>
        <p:spPr>
          <a:xfrm rot="0">
            <a:off x="6209897" y="4860926"/>
            <a:ext cx="2270843" cy="372745"/>
          </a:xfrm>
          <a:prstGeom prst="rect">
            <a:avLst/>
          </a:prstGeom>
        </p:spPr>
        <p:txBody>
          <a:bodyPr anchor="t" rtlCol="false" tIns="0" lIns="0" bIns="0" rIns="0">
            <a:spAutoFit/>
          </a:bodyPr>
          <a:lstStyle/>
          <a:p>
            <a:pPr algn="ctr">
              <a:lnSpc>
                <a:spcPts val="3079"/>
              </a:lnSpc>
            </a:pPr>
            <a:r>
              <a:rPr lang="en-US" sz="2199">
                <a:solidFill>
                  <a:srgbClr val="000000"/>
                </a:solidFill>
                <a:latin typeface="Canva Sans"/>
                <a:ea typeface="Canva Sans"/>
                <a:cs typeface="Canva Sans"/>
                <a:sym typeface="Canva Sans"/>
              </a:rPr>
              <a:t>Reciepts</a:t>
            </a:r>
          </a:p>
        </p:txBody>
      </p:sp>
      <p:sp>
        <p:nvSpPr>
          <p:cNvPr name="AutoShape 75" id="75"/>
          <p:cNvSpPr/>
          <p:nvPr/>
        </p:nvSpPr>
        <p:spPr>
          <a:xfrm>
            <a:off x="6461630" y="5290821"/>
            <a:ext cx="1767377" cy="5031"/>
          </a:xfrm>
          <a:prstGeom prst="line">
            <a:avLst/>
          </a:prstGeom>
          <a:ln cap="flat" w="38100">
            <a:solidFill>
              <a:srgbClr val="000000"/>
            </a:solidFill>
            <a:prstDash val="solid"/>
            <a:headEnd type="none" len="sm" w="sm"/>
            <a:tailEnd type="none" len="sm" w="sm"/>
          </a:ln>
        </p:spPr>
      </p:sp>
      <p:sp>
        <p:nvSpPr>
          <p:cNvPr name="TextBox 76" id="76"/>
          <p:cNvSpPr txBox="true"/>
          <p:nvPr/>
        </p:nvSpPr>
        <p:spPr>
          <a:xfrm rot="0">
            <a:off x="6461630" y="5419676"/>
            <a:ext cx="1767377" cy="850900"/>
          </a:xfrm>
          <a:prstGeom prst="rect">
            <a:avLst/>
          </a:prstGeom>
        </p:spPr>
        <p:txBody>
          <a:bodyPr anchor="t" rtlCol="false" tIns="0" lIns="0" bIns="0" rIns="0">
            <a:spAutoFit/>
          </a:bodyPr>
          <a:lstStyle/>
          <a:p>
            <a:pPr algn="ctr">
              <a:lnSpc>
                <a:spcPts val="1399"/>
              </a:lnSpc>
            </a:pPr>
            <a:r>
              <a:rPr lang="en-US" sz="999" u="sng">
                <a:solidFill>
                  <a:srgbClr val="000000"/>
                </a:solidFill>
                <a:latin typeface="Canva Sans"/>
                <a:ea typeface="Canva Sans"/>
                <a:cs typeface="Canva Sans"/>
                <a:sym typeface="Canva Sans"/>
              </a:rPr>
              <a:t>Reciept_id</a:t>
            </a:r>
          </a:p>
          <a:p>
            <a:pPr algn="ctr">
              <a:lnSpc>
                <a:spcPts val="1399"/>
              </a:lnSpc>
            </a:pPr>
            <a:r>
              <a:rPr lang="en-US" sz="999">
                <a:solidFill>
                  <a:srgbClr val="000000"/>
                </a:solidFill>
                <a:latin typeface="Canva Sans"/>
                <a:ea typeface="Canva Sans"/>
                <a:cs typeface="Canva Sans"/>
                <a:sym typeface="Canva Sans"/>
              </a:rPr>
              <a:t>Booking_id</a:t>
            </a:r>
          </a:p>
          <a:p>
            <a:pPr algn="ctr">
              <a:lnSpc>
                <a:spcPts val="1399"/>
              </a:lnSpc>
            </a:pPr>
            <a:r>
              <a:rPr lang="en-US" sz="999">
                <a:solidFill>
                  <a:srgbClr val="000000"/>
                </a:solidFill>
                <a:latin typeface="Canva Sans"/>
                <a:ea typeface="Canva Sans"/>
                <a:cs typeface="Canva Sans"/>
                <a:sym typeface="Canva Sans"/>
              </a:rPr>
              <a:t>user_id</a:t>
            </a:r>
          </a:p>
          <a:p>
            <a:pPr algn="ctr">
              <a:lnSpc>
                <a:spcPts val="1399"/>
              </a:lnSpc>
            </a:pPr>
            <a:r>
              <a:rPr lang="en-US" sz="999">
                <a:solidFill>
                  <a:srgbClr val="000000"/>
                </a:solidFill>
                <a:latin typeface="Canva Sans"/>
                <a:ea typeface="Canva Sans"/>
                <a:cs typeface="Canva Sans"/>
                <a:sym typeface="Canva Sans"/>
              </a:rPr>
              <a:t>show_id</a:t>
            </a:r>
          </a:p>
          <a:p>
            <a:pPr algn="ctr">
              <a:lnSpc>
                <a:spcPts val="1399"/>
              </a:lnSpc>
            </a:pPr>
            <a:r>
              <a:rPr lang="en-US" sz="999">
                <a:solidFill>
                  <a:srgbClr val="000000"/>
                </a:solidFill>
                <a:latin typeface="Canva Sans"/>
                <a:ea typeface="Canva Sans"/>
                <a:cs typeface="Canva Sans"/>
                <a:sym typeface="Canva Sans"/>
              </a:rPr>
              <a:t>payment_id</a:t>
            </a:r>
          </a:p>
        </p:txBody>
      </p:sp>
      <p:grpSp>
        <p:nvGrpSpPr>
          <p:cNvPr name="Group 77" id="77"/>
          <p:cNvGrpSpPr/>
          <p:nvPr/>
        </p:nvGrpSpPr>
        <p:grpSpPr>
          <a:xfrm rot="0">
            <a:off x="252447" y="6780108"/>
            <a:ext cx="2194560" cy="389467"/>
            <a:chOff x="0" y="0"/>
            <a:chExt cx="2926080" cy="519289"/>
          </a:xfrm>
        </p:grpSpPr>
        <p:sp>
          <p:nvSpPr>
            <p:cNvPr name="Freeform 78" id="78"/>
            <p:cNvSpPr/>
            <p:nvPr/>
          </p:nvSpPr>
          <p:spPr>
            <a:xfrm flipH="false" flipV="false" rot="0">
              <a:off x="0" y="0"/>
              <a:ext cx="2926080" cy="519289"/>
            </a:xfrm>
            <a:custGeom>
              <a:avLst/>
              <a:gdLst/>
              <a:ahLst/>
              <a:cxnLst/>
              <a:rect r="r" b="b" t="t" l="l"/>
              <a:pathLst>
                <a:path h="519289" w="2926080">
                  <a:moveTo>
                    <a:pt x="0" y="0"/>
                  </a:moveTo>
                  <a:lnTo>
                    <a:pt x="2926080" y="0"/>
                  </a:lnTo>
                  <a:lnTo>
                    <a:pt x="2926080" y="519289"/>
                  </a:lnTo>
                  <a:lnTo>
                    <a:pt x="0" y="519289"/>
                  </a:lnTo>
                  <a:close/>
                </a:path>
              </a:pathLst>
            </a:custGeom>
            <a:solidFill>
              <a:srgbClr val="000000">
                <a:alpha val="0"/>
              </a:srgbClr>
            </a:solidFill>
          </p:spPr>
        </p:sp>
        <p:sp>
          <p:nvSpPr>
            <p:cNvPr name="TextBox 79" id="79"/>
            <p:cNvSpPr txBox="true"/>
            <p:nvPr/>
          </p:nvSpPr>
          <p:spPr>
            <a:xfrm>
              <a:off x="0" y="-19050"/>
              <a:ext cx="2926080" cy="538339"/>
            </a:xfrm>
            <a:prstGeom prst="rect">
              <a:avLst/>
            </a:prstGeom>
          </p:spPr>
          <p:txBody>
            <a:bodyPr anchor="ctr" rtlCol="false" tIns="0" lIns="0" bIns="0" rIns="0"/>
            <a:lstStyle/>
            <a:p>
              <a:pPr algn="l">
                <a:lnSpc>
                  <a:spcPts val="1152"/>
                </a:lnSpc>
              </a:pPr>
              <a:r>
                <a:rPr lang="en-US" sz="960">
                  <a:solidFill>
                    <a:srgbClr val="898989"/>
                  </a:solidFill>
                  <a:latin typeface="Calibri (MS)"/>
                  <a:ea typeface="Calibri (MS)"/>
                  <a:cs typeface="Calibri (MS)"/>
                  <a:sym typeface="Calibri (MS)"/>
                </a:rPr>
                <a:t>4-11-25</a:t>
              </a: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DAGxM4mJU_A</dc:identifier>
  <dcterms:modified xsi:type="dcterms:W3CDTF">2011-08-01T06:04:30Z</dcterms:modified>
  <cp:revision>1</cp:revision>
  <dc:title>DCDSL Phase 2.pptx</dc:title>
</cp:coreProperties>
</file>